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34" r:id="rId3"/>
    <p:sldId id="362" r:id="rId4"/>
    <p:sldId id="363" r:id="rId5"/>
    <p:sldId id="364" r:id="rId6"/>
    <p:sldId id="365" r:id="rId7"/>
    <p:sldId id="367" r:id="rId8"/>
    <p:sldId id="257" r:id="rId9"/>
    <p:sldId id="33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9" r:id="rId18"/>
    <p:sldId id="366" r:id="rId19"/>
    <p:sldId id="339" r:id="rId20"/>
    <p:sldId id="273" r:id="rId21"/>
    <p:sldId id="274" r:id="rId22"/>
    <p:sldId id="275" r:id="rId23"/>
    <p:sldId id="272" r:id="rId24"/>
    <p:sldId id="270" r:id="rId25"/>
    <p:sldId id="271" r:id="rId26"/>
    <p:sldId id="278" r:id="rId27"/>
    <p:sldId id="277" r:id="rId28"/>
    <p:sldId id="279" r:id="rId29"/>
    <p:sldId id="280" r:id="rId30"/>
    <p:sldId id="281" r:id="rId31"/>
    <p:sldId id="282" r:id="rId32"/>
    <p:sldId id="284" r:id="rId33"/>
    <p:sldId id="285" r:id="rId34"/>
    <p:sldId id="286" r:id="rId35"/>
    <p:sldId id="287" r:id="rId36"/>
    <p:sldId id="290" r:id="rId37"/>
    <p:sldId id="291" r:id="rId38"/>
    <p:sldId id="293" r:id="rId39"/>
    <p:sldId id="294" r:id="rId40"/>
    <p:sldId id="295" r:id="rId41"/>
    <p:sldId id="340" r:id="rId42"/>
    <p:sldId id="341" r:id="rId43"/>
    <p:sldId id="342" r:id="rId44"/>
    <p:sldId id="296" r:id="rId45"/>
    <p:sldId id="369" r:id="rId46"/>
    <p:sldId id="343" r:id="rId47"/>
    <p:sldId id="300" r:id="rId48"/>
    <p:sldId id="301" r:id="rId49"/>
    <p:sldId id="306" r:id="rId50"/>
    <p:sldId id="377" r:id="rId51"/>
    <p:sldId id="372" r:id="rId52"/>
    <p:sldId id="374" r:id="rId53"/>
    <p:sldId id="370" r:id="rId54"/>
    <p:sldId id="321" r:id="rId55"/>
    <p:sldId id="360" r:id="rId56"/>
    <p:sldId id="308" r:id="rId57"/>
    <p:sldId id="309" r:id="rId58"/>
    <p:sldId id="310" r:id="rId59"/>
    <p:sldId id="312" r:id="rId60"/>
    <p:sldId id="313" r:id="rId61"/>
    <p:sldId id="314" r:id="rId62"/>
    <p:sldId id="319" r:id="rId63"/>
    <p:sldId id="315" r:id="rId64"/>
    <p:sldId id="311" r:id="rId65"/>
    <p:sldId id="317" r:id="rId66"/>
    <p:sldId id="318" r:id="rId67"/>
    <p:sldId id="330" r:id="rId68"/>
    <p:sldId id="331" r:id="rId69"/>
    <p:sldId id="332" r:id="rId70"/>
    <p:sldId id="333" r:id="rId71"/>
    <p:sldId id="320" r:id="rId72"/>
  </p:sldIdLst>
  <p:sldSz cx="9144000" cy="5718175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94660"/>
  </p:normalViewPr>
  <p:slideViewPr>
    <p:cSldViewPr>
      <p:cViewPr varScale="1">
        <p:scale>
          <a:sx n="82" d="100"/>
          <a:sy n="82" d="100"/>
        </p:scale>
        <p:origin x="-1008" y="-90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3FBBF-D28D-401A-B4B7-E820C1EAABCA}" type="datetimeFigureOut">
              <a:rPr lang="zh-CN" altLang="en-US" smtClean="0"/>
              <a:pPr/>
              <a:t>2015/4/17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4328E-99E4-4422-BB79-F07E875A971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113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328E-99E4-4422-BB79-F07E875A971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311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4328E-99E4-4422-BB79-F07E875A9718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94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6341"/>
            <a:ext cx="7772400" cy="122570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40300"/>
            <a:ext cx="6400800" cy="14613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7F924-8A24-4A39-A12E-13162171C47A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81BDD-9669-4A96-B59E-FC2BA2111C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178D0-63C5-460F-8578-F45A8847EEB2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99EF1-8839-49F3-A0AA-FE643B7789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28993"/>
            <a:ext cx="2057400" cy="48789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28993"/>
            <a:ext cx="6019800" cy="48789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CC284-41FD-4CE5-9B4A-4F5BDB185015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86E1B-DF2E-4FE2-A214-46B7E6EEEA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9DBC0-8986-440A-85FD-E9D5EC28DD20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14B2D-C19C-4874-BE1B-C55687C0A5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4457"/>
            <a:ext cx="7772400" cy="113569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3607"/>
            <a:ext cx="7772400" cy="125085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C57C1-D617-4A2A-B2DF-9463F2E91769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0AF1A-9052-422A-8598-4A791E85D1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34243"/>
            <a:ext cx="4038600" cy="37737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34243"/>
            <a:ext cx="4038600" cy="37737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8CA05-4812-4455-BF8D-894F7FCFD7A9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70A58-B671-4E22-8A14-0A7F39790C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971"/>
            <a:ext cx="4040188" cy="5334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3404"/>
            <a:ext cx="4040188" cy="3294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279971"/>
            <a:ext cx="4041775" cy="5334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813404"/>
            <a:ext cx="4041775" cy="3294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B5665-42D5-464E-8A08-9B70CA3142BB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4D02-3657-4A77-80F1-AA4CAC8592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0D06D-B1B9-482F-8B05-20FD47F60109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B1E6E-C93B-4AF9-8D1A-02117B54A5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B335D-6E8E-4476-9B0C-9030E6BA04A6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2991D-8C1D-460F-B485-C6B717DEE1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27669"/>
            <a:ext cx="3008313" cy="9689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669"/>
            <a:ext cx="5111750" cy="48803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196582"/>
            <a:ext cx="3008313" cy="39113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BA03-BC36-40E2-8182-44AB847B2E1A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94B93-3DAB-4293-A106-9B91BF5227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2724"/>
            <a:ext cx="5486400" cy="47254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929"/>
            <a:ext cx="5486400" cy="343090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5267"/>
            <a:ext cx="5486400" cy="671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D3328-2D7C-42C5-9904-2F13F0957ACF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92D6E-F5C7-4CF2-B569-6B7584CA074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300663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138D01E-97BB-4064-96E4-3757ED24EF5C}" type="datetimeFigureOut">
              <a:rPr lang="zh-CN" altLang="en-US"/>
              <a:pPr>
                <a:defRPr/>
              </a:pPr>
              <a:t>2015/4/17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300663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300663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2528334-55C0-4726-8320-6C40F15450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6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44000" cy="57181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313" name="标题 1"/>
          <p:cNvSpPr>
            <a:spLocks noGrp="1"/>
          </p:cNvSpPr>
          <p:nvPr>
            <p:ph type="ctrTitle"/>
          </p:nvPr>
        </p:nvSpPr>
        <p:spPr>
          <a:xfrm>
            <a:off x="685800" y="2132013"/>
            <a:ext cx="7772400" cy="1582737"/>
          </a:xfrm>
        </p:spPr>
        <p:txBody>
          <a:bodyPr/>
          <a:lstStyle/>
          <a:p>
            <a:r>
              <a:rPr lang="en-US" altLang="zh-CN" sz="4800" dirty="0" smtClean="0">
                <a:solidFill>
                  <a:srgbClr val="FFFF00"/>
                </a:solidFill>
                <a:latin typeface="Arial Black" panose="020B0A04020102020204" pitchFamily="34" charset="0"/>
                <a:ea typeface="黑体" pitchFamily="2" charset="-122"/>
                <a:cs typeface="Arial" panose="020B0604020202020204" pitchFamily="34" charset="0"/>
              </a:rPr>
              <a:t>STADI</a:t>
            </a:r>
            <a:r>
              <a:rPr lang="cs-CZ" altLang="zh-CN" sz="4800" dirty="0" smtClean="0">
                <a:solidFill>
                  <a:srgbClr val="FFFF00"/>
                </a:solidFill>
                <a:latin typeface="Arial Black" panose="020B0A04020102020204" pitchFamily="34" charset="0"/>
                <a:ea typeface="黑体" pitchFamily="2" charset="-122"/>
                <a:cs typeface="Arial" panose="020B0604020202020204" pitchFamily="34" charset="0"/>
              </a:rPr>
              <a:t>ONOVÁ </a:t>
            </a:r>
            <a:r>
              <a:rPr lang="en-US" altLang="zh-CN" sz="4800" dirty="0" smtClean="0">
                <a:solidFill>
                  <a:srgbClr val="FFFF00"/>
                </a:solidFill>
                <a:latin typeface="Arial Black" panose="020B0A04020102020204" pitchFamily="34" charset="0"/>
                <a:ea typeface="黑体" pitchFamily="2" charset="-122"/>
                <a:cs typeface="Arial" panose="020B0604020202020204" pitchFamily="34" charset="0"/>
              </a:rPr>
              <a:t> </a:t>
            </a:r>
            <a:r>
              <a:rPr lang="cs-CZ" altLang="zh-CN" sz="4800" dirty="0" smtClean="0">
                <a:solidFill>
                  <a:srgbClr val="FFFF00"/>
                </a:solidFill>
                <a:latin typeface="Arial Black" panose="020B0A04020102020204" pitchFamily="34" charset="0"/>
                <a:ea typeface="黑体" pitchFamily="2" charset="-122"/>
                <a:cs typeface="Arial" panose="020B0604020202020204" pitchFamily="34" charset="0"/>
              </a:rPr>
              <a:t>SEDADLA</a:t>
            </a:r>
            <a:endParaRPr lang="zh-CN" altLang="en-US" sz="4800" dirty="0" smtClean="0">
              <a:solidFill>
                <a:srgbClr val="FFFF00"/>
              </a:solidFill>
              <a:latin typeface="Arial Black" panose="020B0A040201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13314" name="副标题 2"/>
          <p:cNvSpPr>
            <a:spLocks noGrp="1"/>
          </p:cNvSpPr>
          <p:nvPr>
            <p:ph type="subTitle" idx="1"/>
          </p:nvPr>
        </p:nvSpPr>
        <p:spPr>
          <a:xfrm>
            <a:off x="1371600" y="4359275"/>
            <a:ext cx="6400800" cy="714375"/>
          </a:xfrm>
        </p:spPr>
        <p:txBody>
          <a:bodyPr/>
          <a:lstStyle/>
          <a:p>
            <a:r>
              <a:rPr lang="cs-CZ" altLang="zh-CN" sz="1400" dirty="0" err="1" smtClean="0">
                <a:solidFill>
                  <a:srgbClr val="FFFF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tauSeating</a:t>
            </a:r>
            <a:r>
              <a:rPr lang="cs-CZ" altLang="zh-CN" sz="1400" dirty="0" smtClean="0">
                <a:solidFill>
                  <a:srgbClr val="FFFF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s.r.o</a:t>
            </a:r>
            <a:r>
              <a:rPr lang="en-US" altLang="zh-CN" sz="1400" dirty="0" smtClean="0">
                <a:solidFill>
                  <a:srgbClr val="FFFF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.</a:t>
            </a:r>
          </a:p>
          <a:p>
            <a:r>
              <a:rPr lang="en-US" altLang="zh-CN" sz="1400" dirty="0" smtClean="0">
                <a:solidFill>
                  <a:srgbClr val="FFFF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www.</a:t>
            </a:r>
            <a:r>
              <a:rPr lang="cs-CZ" altLang="zh-CN" sz="1400" dirty="0" smtClean="0">
                <a:solidFill>
                  <a:srgbClr val="FFFF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tau</a:t>
            </a:r>
            <a:r>
              <a:rPr lang="en-US" altLang="zh-CN" sz="1400" dirty="0" smtClean="0">
                <a:solidFill>
                  <a:srgbClr val="FFFF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.</a:t>
            </a:r>
            <a:r>
              <a:rPr lang="cs-CZ" altLang="zh-CN" sz="1400" dirty="0" err="1" smtClean="0">
                <a:solidFill>
                  <a:srgbClr val="FFFF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cz</a:t>
            </a:r>
            <a:endParaRPr lang="zh-CN" altLang="en-US" sz="1400" dirty="0" smtClean="0">
              <a:solidFill>
                <a:srgbClr val="FFFF00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0815"/>
            <a:ext cx="2299900" cy="1020447"/>
          </a:xfrm>
          <a:prstGeom prst="rect">
            <a:avLst/>
          </a:prstGeom>
        </p:spPr>
      </p:pic>
      <p:sp>
        <p:nvSpPr>
          <p:cNvPr id="6" name="副标题 2"/>
          <p:cNvSpPr txBox="1">
            <a:spLocks/>
          </p:cNvSpPr>
          <p:nvPr/>
        </p:nvSpPr>
        <p:spPr bwMode="auto">
          <a:xfrm>
            <a:off x="467544" y="1213444"/>
            <a:ext cx="244827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zh-CN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SEATING</a:t>
            </a:r>
            <a:endParaRPr lang="zh-CN" altLang="en-US" sz="2800" b="1" dirty="0" smtClean="0">
              <a:solidFill>
                <a:srgbClr val="FFFF00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inkpad\Desktop\9ddef733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0775"/>
            <a:ext cx="8637588" cy="3714750"/>
          </a:xfrm>
          <a:prstGeom prst="rect">
            <a:avLst/>
          </a:prstGeom>
          <a:noFill/>
          <a:effectLst>
            <a:outerShdw blurRad="266700" dist="266700" dir="5400000" sx="95000" sy="95000" algn="t" rotWithShape="0">
              <a:prstClr val="black">
                <a:alpha val="40000"/>
              </a:prstClr>
            </a:outerShdw>
          </a:effectLst>
        </p:spPr>
      </p:pic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285750" y="3795191"/>
            <a:ext cx="8572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Německá architektonická kancelář </a:t>
            </a:r>
            <a:r>
              <a:rPr lang="en-US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GMP </a:t>
            </a:r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oceňována </a:t>
            </a:r>
            <a:r>
              <a:rPr lang="en-US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Evropě a světovém měřítku</a:t>
            </a:r>
            <a:r>
              <a:rPr lang="en-US" altLang="zh-CN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 číslo</a:t>
            </a:r>
            <a:r>
              <a:rPr lang="en-US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Německu a řazena na 5. místo ve světě</a:t>
            </a:r>
            <a:r>
              <a:rPr lang="zh-CN" altLang="en-US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r>
              <a:rPr lang="cs-CZ" altLang="zh-CN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projektu sedadla </a:t>
            </a:r>
            <a:r>
              <a:rPr lang="cs-CZ" altLang="zh-CN" sz="2400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Diamond</a:t>
            </a:r>
            <a:r>
              <a:rPr lang="cs-CZ" altLang="zh-CN" sz="24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spolupracovali  skuteční odborníci s praxí v oboru</a:t>
            </a:r>
            <a:endParaRPr lang="zh-CN" alt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thinkpad\Desktop\德国柏林奥林匹克体育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5900"/>
            <a:ext cx="8643938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4"/>
          <p:cNvSpPr txBox="1">
            <a:spLocks noChangeArrowheads="1"/>
          </p:cNvSpPr>
          <p:nvPr/>
        </p:nvSpPr>
        <p:spPr bwMode="auto">
          <a:xfrm>
            <a:off x="4500563" y="5216525"/>
            <a:ext cx="4429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Olympijský stadion v </a:t>
            </a:r>
            <a:r>
              <a:rPr lang="en-US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</a:t>
            </a:r>
            <a:r>
              <a:rPr lang="cs-CZ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íně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-2006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thinkpad\Desktop\南非世界杯开普敦体育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4463"/>
            <a:ext cx="87566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4"/>
          <p:cNvSpPr txBox="1">
            <a:spLocks noChangeArrowheads="1"/>
          </p:cNvSpPr>
          <p:nvPr/>
        </p:nvSpPr>
        <p:spPr bwMode="auto">
          <a:xfrm>
            <a:off x="3929059" y="5216525"/>
            <a:ext cx="5000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Kapské město </a:t>
            </a:r>
            <a:r>
              <a:rPr lang="en-US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-2010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 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thinkpad\Desktop\乌克兰奥利匹克体育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5900"/>
            <a:ext cx="871537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3347864" y="5235351"/>
            <a:ext cx="50051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Ukra</a:t>
            </a:r>
            <a:r>
              <a:rPr lang="cs-CZ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jinský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Olympi</a:t>
            </a:r>
            <a:r>
              <a:rPr lang="cs-CZ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jský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-2012 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thinkpad\Desktop\巴西利亚体育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5900"/>
            <a:ext cx="86645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4"/>
          <p:cNvSpPr txBox="1">
            <a:spLocks noChangeArrowheads="1"/>
          </p:cNvSpPr>
          <p:nvPr/>
        </p:nvSpPr>
        <p:spPr bwMode="auto">
          <a:xfrm>
            <a:off x="4500563" y="5216525"/>
            <a:ext cx="442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Bras</a:t>
            </a:r>
            <a:r>
              <a:rPr lang="cs-CZ" dirty="0" err="1" smtClean="0">
                <a:solidFill>
                  <a:schemeClr val="bg1"/>
                </a:solidFill>
              </a:rPr>
              <a:t>ilský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Stadi</a:t>
            </a:r>
            <a:r>
              <a:rPr lang="cs-CZ" dirty="0" smtClean="0">
                <a:solidFill>
                  <a:schemeClr val="bg1"/>
                </a:solidFill>
              </a:rPr>
              <a:t>o</a:t>
            </a:r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en-US" altLang="zh-CN" dirty="0" smtClean="0">
                <a:solidFill>
                  <a:schemeClr val="bg1"/>
                </a:solidFill>
                <a:latin typeface="Calibri" pitchFamily="34" charset="0"/>
              </a:rPr>
              <a:t>-2014</a:t>
            </a:r>
            <a:r>
              <a:rPr lang="cs-CZ" altLang="zh-CN" dirty="0" smtClean="0">
                <a:solidFill>
                  <a:schemeClr val="bg1"/>
                </a:solidFill>
                <a:latin typeface="Calibri" pitchFamily="34" charset="0"/>
              </a:rPr>
              <a:t> MS</a:t>
            </a:r>
            <a:endParaRPr lang="zh-CN" altLang="en-U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thinkpad\Desktop\2e14905d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5900"/>
            <a:ext cx="8739187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4500563" y="5216525"/>
            <a:ext cx="442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altLang="zh-C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Universiáda v </a:t>
            </a:r>
            <a:r>
              <a:rPr lang="cs-CZ" altLang="zh-CN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Shenzen</a:t>
            </a:r>
            <a:r>
              <a:rPr lang="cs-CZ" altLang="zh-CN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thinkpad\Desktop\上海水上运动中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5900"/>
            <a:ext cx="8643938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4500563" y="5216525"/>
            <a:ext cx="442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Shanghai </a:t>
            </a:r>
            <a:r>
              <a:rPr lang="cs-CZ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Cetrum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vodních sportů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215881"/>
            <a:ext cx="2428892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0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16200000" scaled="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黑体" pitchFamily="49" charset="-122"/>
                <a:ea typeface="黑体" pitchFamily="49" charset="-122"/>
              </a:rPr>
              <a:t>1</a:t>
            </a:r>
            <a:endParaRPr lang="zh-CN" altLang="en-US" sz="300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16200000" scaled="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2770" name="TextBox 6"/>
          <p:cNvSpPr txBox="1">
            <a:spLocks noChangeArrowheads="1"/>
          </p:cNvSpPr>
          <p:nvPr/>
        </p:nvSpPr>
        <p:spPr bwMode="auto">
          <a:xfrm>
            <a:off x="2915816" y="1202903"/>
            <a:ext cx="500066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Modern</a:t>
            </a:r>
            <a:r>
              <a:rPr lang="cs-CZ" altLang="zh-CN" sz="66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í</a:t>
            </a:r>
            <a:r>
              <a:rPr lang="zh-CN" altLang="en-US" sz="66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 </a:t>
            </a:r>
            <a:r>
              <a:rPr lang="en-US" altLang="zh-CN" sz="66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a</a:t>
            </a:r>
            <a:endParaRPr lang="cs-CZ" altLang="zh-CN" sz="6600" dirty="0" smtClean="0">
              <a:solidFill>
                <a:schemeClr val="bg1"/>
              </a:solidFill>
              <a:latin typeface="方正大黑简体"/>
              <a:ea typeface="方正大黑简体"/>
              <a:cs typeface="方正大黑简体"/>
            </a:endParaRPr>
          </a:p>
          <a:p>
            <a:pPr algn="ctr"/>
            <a:r>
              <a:rPr lang="en-US" altLang="zh-CN" sz="66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 </a:t>
            </a:r>
            <a:r>
              <a:rPr lang="cs-CZ" altLang="zh-CN" sz="6600" dirty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j</a:t>
            </a:r>
            <a:r>
              <a:rPr lang="cs-CZ" altLang="zh-CN" sz="66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ednoduchý design</a:t>
            </a:r>
            <a:endParaRPr lang="en-US" altLang="zh-CN" sz="6600" dirty="0">
              <a:solidFill>
                <a:schemeClr val="bg1"/>
              </a:solidFill>
              <a:latin typeface="方正大黑简体"/>
              <a:ea typeface="方正大黑简体"/>
              <a:cs typeface="方正大黑简体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thinkpad\Desktop\billwang_5071506-2006_6_3-embed.jpg"/>
          <p:cNvPicPr>
            <a:picLocks noChangeAspect="1" noChangeArrowheads="1"/>
          </p:cNvPicPr>
          <p:nvPr/>
        </p:nvPicPr>
        <p:blipFill>
          <a:blip r:embed="rId3">
            <a:lum bright="-86000"/>
          </a:blip>
          <a:srcRect/>
          <a:stretch>
            <a:fillRect/>
          </a:stretch>
        </p:blipFill>
        <p:spPr bwMode="auto">
          <a:xfrm>
            <a:off x="0" y="0"/>
            <a:ext cx="91440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thinkpad\Desktop\201012152048408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1375" y="287338"/>
            <a:ext cx="39687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thinkpad\Desktop\122711nb0tb40v4lldbb4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" y="287338"/>
            <a:ext cx="3786187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1615269" y="4731295"/>
            <a:ext cx="6072211" cy="555625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altLang="zh-CN" sz="28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Priority moderního designu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1259632" y="3160712"/>
            <a:ext cx="6888236" cy="6985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altLang="zh-CN" sz="44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Jednoduché hladké linie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750221" y="3987800"/>
            <a:ext cx="6429393" cy="555625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P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rincipem jsou jednoduché tvary a detaily s důrazem na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maximální  bezpečnost, odolnost a pohodlí diváka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     a samozřejmě v neposlední řadě i ekonomii 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thinkpad\Desktop\2176849_114337541113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1311548" y="287319"/>
            <a:ext cx="6500812" cy="5556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r>
              <a:rPr lang="cs-CZ" altLang="zh-CN" sz="3200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itchFamily="49" charset="-122"/>
                <a:cs typeface="+mj-cs"/>
              </a:rPr>
              <a:t>kvalita</a:t>
            </a:r>
            <a:r>
              <a:rPr lang="en-US" altLang="zh-CN" sz="3200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itchFamily="49" charset="-122"/>
                <a:cs typeface="+mj-cs"/>
              </a:rPr>
              <a:t>·</a:t>
            </a:r>
            <a:r>
              <a:rPr lang="cs-CZ" altLang="zh-CN" sz="3200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itchFamily="49" charset="-122"/>
                <a:cs typeface="+mj-cs"/>
              </a:rPr>
              <a:t>věčnost</a:t>
            </a:r>
            <a:r>
              <a:rPr lang="en-US" altLang="zh-CN" sz="3200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itchFamily="49" charset="-122"/>
                <a:cs typeface="+mj-cs"/>
              </a:rPr>
              <a:t>·</a:t>
            </a:r>
            <a:r>
              <a:rPr lang="cs-CZ" altLang="zh-CN" sz="3200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itchFamily="49" charset="-122"/>
                <a:cs typeface="+mj-cs"/>
              </a:rPr>
              <a:t>elegance</a:t>
            </a:r>
            <a:r>
              <a:rPr lang="en-US" altLang="zh-CN" sz="3200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itchFamily="49" charset="-122"/>
                <a:cs typeface="+mj-cs"/>
              </a:rPr>
              <a:t>…</a:t>
            </a:r>
            <a:endParaRPr lang="zh-CN" altLang="en-US" sz="3200" dirty="0">
              <a:solidFill>
                <a:schemeClr val="bg1"/>
              </a:solidFill>
              <a:latin typeface="Arial Black" panose="020B0A04020102020204" pitchFamily="34" charset="0"/>
              <a:ea typeface="黑体" pitchFamily="49" charset="-122"/>
              <a:cs typeface="+mj-cs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214313" y="5002213"/>
            <a:ext cx="4285679" cy="555625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en-US" altLang="zh-CN" sz="3200" dirty="0" err="1" smtClean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Desi</a:t>
            </a:r>
            <a:r>
              <a:rPr lang="cs-CZ" altLang="zh-CN" sz="3200" dirty="0" err="1" smtClean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gnový</a:t>
            </a:r>
            <a:r>
              <a:rPr lang="cs-CZ" altLang="zh-CN" sz="3200" dirty="0" smtClean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princip</a:t>
            </a:r>
            <a:r>
              <a:rPr lang="en-US" altLang="zh-CN" sz="3200" dirty="0" smtClean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….</a:t>
            </a:r>
            <a:endParaRPr lang="zh-CN" altLang="en-US" sz="3200" dirty="0"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thinkpad\Desktop\2011102108382776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3524" y="3926020"/>
            <a:ext cx="1899632" cy="1424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107504" y="4430713"/>
            <a:ext cx="3500432" cy="1011237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cs-CZ" altLang="zh-CN" sz="32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Současný stav</a:t>
            </a:r>
            <a:endParaRPr lang="zh-CN" altLang="en-US" sz="3200" b="1" dirty="0">
              <a:solidFill>
                <a:schemeClr val="bg1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1029" name="Picture 5" descr="C:\Users\thinkpad\Desktop\200912716303094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215900"/>
            <a:ext cx="4643402" cy="306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77413"/>
            <a:ext cx="3031108" cy="22733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14985"/>
            <a:ext cx="3031108" cy="22765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thinkpad\Desktop\dfdfgdfgdf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2339752" y="2211015"/>
            <a:ext cx="62151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zh-CN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仿宋"/>
                <a:cs typeface="Arial" panose="020B0604020202020204" pitchFamily="34" charset="0"/>
              </a:rPr>
              <a:t>Moderní jednoduchý tvar diamantu</a:t>
            </a:r>
            <a:r>
              <a:rPr lang="cs-CZ" altLang="zh-CN" sz="2400" b="1" dirty="0">
                <a:solidFill>
                  <a:schemeClr val="bg1"/>
                </a:solidFill>
                <a:latin typeface="Arial Narrow" panose="020B0606020202030204" pitchFamily="34" charset="0"/>
                <a:ea typeface="仿宋"/>
                <a:cs typeface="Arial" panose="020B0604020202020204" pitchFamily="34" charset="0"/>
              </a:rPr>
              <a:t> </a:t>
            </a:r>
            <a:r>
              <a:rPr lang="cs-CZ" altLang="zh-CN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仿宋"/>
                <a:cs typeface="Arial" panose="020B0604020202020204" pitchFamily="34" charset="0"/>
              </a:rPr>
              <a:t>s hladkými</a:t>
            </a:r>
          </a:p>
          <a:p>
            <a:r>
              <a:rPr lang="cs-CZ" altLang="zh-CN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仿宋"/>
                <a:cs typeface="Arial" panose="020B0604020202020204" pitchFamily="34" charset="0"/>
              </a:rPr>
              <a:t>liniemi a dynamickým vybroušeným  designem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zh-CN" altLang="en-US" sz="24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仿宋"/>
                <a:cs typeface="Arial" panose="020B0604020202020204" pitchFamily="34" charset="0"/>
              </a:rPr>
              <a:t>。</a:t>
            </a:r>
            <a:endParaRPr lang="zh-CN" altLang="en-US" sz="2400" b="1" dirty="0">
              <a:solidFill>
                <a:schemeClr val="bg1"/>
              </a:solidFill>
              <a:latin typeface="Arial Narrow" panose="020B0606020202030204" pitchFamily="34" charset="0"/>
              <a:ea typeface="仿宋"/>
              <a:cs typeface="Arial" panose="020B0604020202020204" pitchFamily="34" charset="0"/>
            </a:endParaRPr>
          </a:p>
        </p:txBody>
      </p:sp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500063" y="287338"/>
            <a:ext cx="38576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Času odolávající </a:t>
            </a:r>
          </a:p>
          <a:p>
            <a:r>
              <a:rPr lang="cs-CZ" altLang="zh-C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legantní tvar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thinkpad\Desktop\正四分之三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4"/>
          <p:cNvSpPr txBox="1">
            <a:spLocks noChangeArrowheads="1"/>
          </p:cNvSpPr>
          <p:nvPr/>
        </p:nvSpPr>
        <p:spPr bwMode="auto">
          <a:xfrm>
            <a:off x="1763688" y="5019327"/>
            <a:ext cx="21339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Montáž do podlahy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5364088" y="5019327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Montáž do boku stupně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thinkpad\Desktop\背侧面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-93241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3275856" y="3507159"/>
            <a:ext cx="343472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Tvar vyfukovaného</a:t>
            </a:r>
          </a:p>
          <a:p>
            <a:pPr algn="ctr"/>
            <a:r>
              <a:rPr lang="cs-CZ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plastu</a:t>
            </a:r>
            <a:r>
              <a:rPr lang="en-US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“</a:t>
            </a:r>
            <a:r>
              <a:rPr lang="cs-CZ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DIAMOND</a:t>
            </a:r>
            <a:r>
              <a:rPr lang="en-US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” </a:t>
            </a:r>
            <a:r>
              <a:rPr lang="cs-CZ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dotváří unikátní charakter hlediště ať již stadiónu , tak sportovní haly</a:t>
            </a:r>
            <a:r>
              <a:rPr lang="en-US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.</a:t>
            </a:r>
            <a:endParaRPr lang="zh-CN" altLang="en-US" sz="2000" b="1" dirty="0"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thinkpad\Desktop\正面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4039" y="69851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750469" y="891920"/>
            <a:ext cx="192881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zh-CN" sz="1600" b="1" dirty="0" smtClean="0">
                <a:latin typeface="Arial Narrow" panose="020B0606020202030204" pitchFamily="34" charset="0"/>
              </a:rPr>
              <a:t>Vysoce kvalitní 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HDPE </a:t>
            </a:r>
            <a:r>
              <a:rPr lang="en-US" altLang="zh-CN" sz="1600" b="1" dirty="0" err="1" smtClean="0">
                <a:latin typeface="Arial Narrow" panose="020B0606020202030204" pitchFamily="34" charset="0"/>
              </a:rPr>
              <a:t>materi</a:t>
            </a:r>
            <a:r>
              <a:rPr lang="cs-CZ" altLang="zh-CN" sz="1600" b="1" dirty="0" smtClean="0">
                <a:latin typeface="Arial Narrow" panose="020B0606020202030204" pitchFamily="34" charset="0"/>
              </a:rPr>
              <a:t>á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l </a:t>
            </a:r>
            <a:r>
              <a:rPr lang="cs-CZ" altLang="zh-CN" sz="1600" b="1" dirty="0" smtClean="0">
                <a:latin typeface="Arial Narrow" panose="020B0606020202030204" pitchFamily="34" charset="0"/>
              </a:rPr>
              <a:t>zpracovaný technologií vyfukovaného plastu zaručuje pohodlný pocit sezení s důrazem na ergonomii a dlouhou životnost</a:t>
            </a:r>
          </a:p>
          <a:p>
            <a:pPr algn="ctr"/>
            <a:r>
              <a:rPr lang="cs-CZ" altLang="zh-CN" sz="1600" b="1" dirty="0">
                <a:latin typeface="Arial Narrow" panose="020B0606020202030204" pitchFamily="34" charset="0"/>
              </a:rPr>
              <a:t>s</a:t>
            </a:r>
            <a:r>
              <a:rPr lang="cs-CZ" altLang="zh-CN" sz="1600" b="1" dirty="0" smtClean="0">
                <a:latin typeface="Arial Narrow" panose="020B0606020202030204" pitchFamily="34" charset="0"/>
              </a:rPr>
              <a:t> mimořádnou odolností </a:t>
            </a:r>
            <a:endParaRPr lang="zh-CN" altLang="en-US" sz="1600" b="1" dirty="0">
              <a:latin typeface="Arial Narrow" panose="020B0606020202030204" pitchFamily="34" charset="0"/>
            </a:endParaRPr>
          </a:p>
        </p:txBody>
      </p:sp>
      <p:grpSp>
        <p:nvGrpSpPr>
          <p:cNvPr id="16" name="组合 15"/>
          <p:cNvGrpSpPr>
            <a:grpSpLocks/>
          </p:cNvGrpSpPr>
          <p:nvPr/>
        </p:nvGrpSpPr>
        <p:grpSpPr bwMode="auto">
          <a:xfrm>
            <a:off x="2928938" y="787400"/>
            <a:ext cx="3643312" cy="2357438"/>
            <a:chOff x="2928926" y="787385"/>
            <a:chExt cx="3643338" cy="2357454"/>
          </a:xfrm>
        </p:grpSpPr>
        <p:grpSp>
          <p:nvGrpSpPr>
            <p:cNvPr id="38916" name="组合 47"/>
            <p:cNvGrpSpPr>
              <a:grpSpLocks/>
            </p:cNvGrpSpPr>
            <p:nvPr/>
          </p:nvGrpSpPr>
          <p:grpSpPr bwMode="auto">
            <a:xfrm>
              <a:off x="2928926" y="787385"/>
              <a:ext cx="1214446" cy="142876"/>
              <a:chOff x="2928926" y="787385"/>
              <a:chExt cx="1215240" cy="429422"/>
            </a:xfrm>
          </p:grpSpPr>
          <p:cxnSp>
            <p:nvCxnSpPr>
              <p:cNvPr id="23" name="直接箭头连接符 22"/>
              <p:cNvCxnSpPr/>
              <p:nvPr/>
            </p:nvCxnSpPr>
            <p:spPr>
              <a:xfrm rot="10800000">
                <a:off x="2928926" y="787385"/>
                <a:ext cx="121524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rot="5400000">
                <a:off x="3928661" y="1001302"/>
                <a:ext cx="42942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917" name="组合 48"/>
            <p:cNvGrpSpPr>
              <a:grpSpLocks/>
            </p:cNvGrpSpPr>
            <p:nvPr/>
          </p:nvGrpSpPr>
          <p:grpSpPr bwMode="auto">
            <a:xfrm>
              <a:off x="4928396" y="787385"/>
              <a:ext cx="1572430" cy="214314"/>
              <a:chOff x="4928396" y="787385"/>
              <a:chExt cx="1572430" cy="429422"/>
            </a:xfrm>
          </p:grpSpPr>
          <p:cxnSp>
            <p:nvCxnSpPr>
              <p:cNvPr id="37" name="直接箭头连接符 36"/>
              <p:cNvCxnSpPr/>
              <p:nvPr/>
            </p:nvCxnSpPr>
            <p:spPr>
              <a:xfrm flipV="1">
                <a:off x="4929190" y="787385"/>
                <a:ext cx="157163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rot="5400000">
                <a:off x="4713684" y="1001303"/>
                <a:ext cx="429422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918" name="组合 49"/>
            <p:cNvGrpSpPr>
              <a:grpSpLocks/>
            </p:cNvGrpSpPr>
            <p:nvPr/>
          </p:nvGrpSpPr>
          <p:grpSpPr bwMode="auto">
            <a:xfrm>
              <a:off x="3286116" y="2359021"/>
              <a:ext cx="929488" cy="571504"/>
              <a:chOff x="3286116" y="2216939"/>
              <a:chExt cx="929488" cy="429422"/>
            </a:xfrm>
          </p:grpSpPr>
          <p:cxnSp>
            <p:nvCxnSpPr>
              <p:cNvPr id="41" name="直接箭头连接符 40"/>
              <p:cNvCxnSpPr/>
              <p:nvPr/>
            </p:nvCxnSpPr>
            <p:spPr>
              <a:xfrm rot="10800000">
                <a:off x="3286116" y="2645169"/>
                <a:ext cx="928695" cy="119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rot="5400000">
                <a:off x="4001490" y="2430260"/>
                <a:ext cx="428230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919" name="组合 55"/>
            <p:cNvGrpSpPr>
              <a:grpSpLocks/>
            </p:cNvGrpSpPr>
            <p:nvPr/>
          </p:nvGrpSpPr>
          <p:grpSpPr bwMode="auto">
            <a:xfrm>
              <a:off x="4999834" y="1787517"/>
              <a:ext cx="1572430" cy="1357322"/>
              <a:chOff x="4999834" y="1787517"/>
              <a:chExt cx="1572430" cy="715174"/>
            </a:xfrm>
          </p:grpSpPr>
          <p:cxnSp>
            <p:nvCxnSpPr>
              <p:cNvPr id="52" name="肘形连接符 51"/>
              <p:cNvCxnSpPr/>
              <p:nvPr/>
            </p:nvCxnSpPr>
            <p:spPr>
              <a:xfrm flipV="1">
                <a:off x="5000628" y="1787517"/>
                <a:ext cx="1571636" cy="714337"/>
              </a:xfrm>
              <a:prstGeom prst="bentConnector3">
                <a:avLst>
                  <a:gd name="adj1" fmla="val 43110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 rot="5400000" flipH="1" flipV="1">
                <a:off x="4749733" y="2251796"/>
                <a:ext cx="500203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thinkpad\Desktop\正侧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8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2500313" y="2144713"/>
            <a:ext cx="3500437" cy="1501775"/>
            <a:chOff x="2500298" y="2144707"/>
            <a:chExt cx="3500462" cy="1501786"/>
          </a:xfrm>
        </p:grpSpPr>
        <p:cxnSp>
          <p:nvCxnSpPr>
            <p:cNvPr id="6" name="直接箭头连接符 5"/>
            <p:cNvCxnSpPr/>
            <p:nvPr/>
          </p:nvCxnSpPr>
          <p:spPr>
            <a:xfrm rot="10800000">
              <a:off x="2500298" y="3644905"/>
              <a:ext cx="185738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rot="5400000" flipH="1" flipV="1">
              <a:off x="3608381" y="2894011"/>
              <a:ext cx="1498611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946" name="组合 16"/>
            <p:cNvGrpSpPr>
              <a:grpSpLocks/>
            </p:cNvGrpSpPr>
            <p:nvPr/>
          </p:nvGrpSpPr>
          <p:grpSpPr bwMode="auto">
            <a:xfrm>
              <a:off x="4643438" y="2144707"/>
              <a:ext cx="1357322" cy="1501786"/>
              <a:chOff x="4643438" y="2144707"/>
              <a:chExt cx="1357322" cy="1501786"/>
            </a:xfrm>
          </p:grpSpPr>
          <p:cxnSp>
            <p:nvCxnSpPr>
              <p:cNvPr id="11" name="直接箭头连接符 10"/>
              <p:cNvCxnSpPr/>
              <p:nvPr/>
            </p:nvCxnSpPr>
            <p:spPr>
              <a:xfrm>
                <a:off x="4643438" y="3644905"/>
                <a:ext cx="1357322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 flipH="1" flipV="1">
                <a:off x="3894133" y="2894012"/>
                <a:ext cx="1500198" cy="158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16077" y="237174"/>
            <a:ext cx="2506017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Kvalitní </a:t>
            </a:r>
            <a:r>
              <a:rPr lang="cs-CZ" altLang="zh-CN" sz="1600" b="1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kovočásti</a:t>
            </a:r>
            <a:r>
              <a:rPr lang="cs-CZ" altLang="zh-CN" sz="16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vyráběné speciálními nástroji s vysokou přesností vynikají tuhostí a přesností. Povrch opatřený žárovým zinkem  se vyznačuje odolností vůči náročným klimatickým podmínkám</a:t>
            </a:r>
            <a:endParaRPr lang="zh-CN" altLang="en-US" sz="16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>
            <a:grpSpLocks/>
          </p:cNvGrpSpPr>
          <p:nvPr/>
        </p:nvGrpSpPr>
        <p:grpSpPr bwMode="auto">
          <a:xfrm flipH="1">
            <a:off x="6786563" y="2144713"/>
            <a:ext cx="1071562" cy="1358900"/>
            <a:chOff x="4643438" y="2144707"/>
            <a:chExt cx="1357322" cy="1501786"/>
          </a:xfrm>
        </p:grpSpPr>
        <p:cxnSp>
          <p:nvCxnSpPr>
            <p:cNvPr id="19" name="直接箭头连接符 18"/>
            <p:cNvCxnSpPr/>
            <p:nvPr/>
          </p:nvCxnSpPr>
          <p:spPr>
            <a:xfrm>
              <a:off x="4643438" y="3644738"/>
              <a:ext cx="1357322" cy="17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rot="5400000" flipH="1" flipV="1">
              <a:off x="3894427" y="2893717"/>
              <a:ext cx="1500031" cy="20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140398" y="209489"/>
            <a:ext cx="189274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1600" b="1" dirty="0" smtClean="0">
                <a:latin typeface="Arial Narrow" panose="020B0606020202030204" pitchFamily="34" charset="0"/>
              </a:rPr>
              <a:t>Zcela krytý a bezpečný gravitační sklápěcí mechanismus z odolné oceli 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Q235 </a:t>
            </a:r>
            <a:r>
              <a:rPr lang="cs-CZ" altLang="zh-CN" sz="1600" b="1" dirty="0" smtClean="0">
                <a:latin typeface="Arial Narrow" panose="020B0606020202030204" pitchFamily="34" charset="0"/>
              </a:rPr>
              <a:t>a pozinkovaným povrchem je zárukou dlouhé </a:t>
            </a:r>
            <a:r>
              <a:rPr lang="cs-CZ" altLang="zh-CN" sz="1600" b="1" dirty="0" err="1" smtClean="0">
                <a:latin typeface="Arial Narrow" panose="020B0606020202030204" pitchFamily="34" charset="0"/>
              </a:rPr>
              <a:t>životosti</a:t>
            </a:r>
            <a:r>
              <a:rPr lang="cs-CZ" altLang="zh-CN" sz="1600" b="1" dirty="0" smtClean="0">
                <a:latin typeface="Arial Narrow" panose="020B0606020202030204" pitchFamily="34" charset="0"/>
              </a:rPr>
              <a:t> a bezúdržbového provozu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.</a:t>
            </a:r>
            <a:endParaRPr lang="zh-CN" altLang="en-US" sz="16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thinkpad\Desktop\背面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2857500" y="1144588"/>
            <a:ext cx="3500438" cy="2144712"/>
            <a:chOff x="2857488" y="1144575"/>
            <a:chExt cx="3500462" cy="2143934"/>
          </a:xfrm>
        </p:grpSpPr>
        <p:grpSp>
          <p:nvGrpSpPr>
            <p:cNvPr id="40964" name="组合 11"/>
            <p:cNvGrpSpPr>
              <a:grpSpLocks/>
            </p:cNvGrpSpPr>
            <p:nvPr/>
          </p:nvGrpSpPr>
          <p:grpSpPr bwMode="auto">
            <a:xfrm>
              <a:off x="2857488" y="1144575"/>
              <a:ext cx="1428760" cy="2143934"/>
              <a:chOff x="2857488" y="1144575"/>
              <a:chExt cx="1500992" cy="2143934"/>
            </a:xfrm>
          </p:grpSpPr>
          <p:cxnSp>
            <p:nvCxnSpPr>
              <p:cNvPr id="6" name="直接箭头连接符 5"/>
              <p:cNvCxnSpPr/>
              <p:nvPr/>
            </p:nvCxnSpPr>
            <p:spPr>
              <a:xfrm rot="10800000">
                <a:off x="2857488" y="1144575"/>
                <a:ext cx="1500992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3286473" y="2216502"/>
                <a:ext cx="2142348" cy="16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965" name="组合 12"/>
            <p:cNvGrpSpPr>
              <a:grpSpLocks/>
            </p:cNvGrpSpPr>
            <p:nvPr/>
          </p:nvGrpSpPr>
          <p:grpSpPr bwMode="auto">
            <a:xfrm flipH="1">
              <a:off x="4643438" y="1144575"/>
              <a:ext cx="1714512" cy="2143934"/>
              <a:chOff x="2857488" y="1144575"/>
              <a:chExt cx="1500992" cy="2143934"/>
            </a:xfrm>
          </p:grpSpPr>
          <p:cxnSp>
            <p:nvCxnSpPr>
              <p:cNvPr id="14" name="直接箭头连接符 13"/>
              <p:cNvCxnSpPr/>
              <p:nvPr/>
            </p:nvCxnSpPr>
            <p:spPr>
              <a:xfrm rot="10800000">
                <a:off x="2857488" y="1144575"/>
                <a:ext cx="1499603" cy="158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3286612" y="2216641"/>
                <a:ext cx="2142348" cy="13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14750" y="3359150"/>
            <a:ext cx="200025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1600" b="1" dirty="0" smtClean="0">
                <a:latin typeface="Arial Narrow" panose="020B0606020202030204" pitchFamily="34" charset="0"/>
              </a:rPr>
              <a:t>Velkoplošný hliníkový štítek  číslováním sedadla je snadno identifikovatelný, </a:t>
            </a:r>
            <a:r>
              <a:rPr lang="en-US" altLang="zh-CN" sz="1600" b="1" dirty="0" smtClean="0">
                <a:latin typeface="Arial Narrow" panose="020B0606020202030204" pitchFamily="34" charset="0"/>
              </a:rPr>
              <a:t> </a:t>
            </a:r>
            <a:r>
              <a:rPr lang="cs-CZ" altLang="zh-CN" sz="1600" b="1" dirty="0" smtClean="0">
                <a:latin typeface="Arial Narrow" panose="020B0606020202030204" pitchFamily="34" charset="0"/>
              </a:rPr>
              <a:t>nepřehlédnutelný a má zcela neotřelý vzhled</a:t>
            </a:r>
            <a:endParaRPr lang="zh-CN" altLang="en-US" sz="1600" b="1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662" y="215881"/>
            <a:ext cx="2428892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0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16200000" scaled="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黑体" pitchFamily="49" charset="-122"/>
                <a:ea typeface="黑体" pitchFamily="49" charset="-122"/>
              </a:rPr>
              <a:t>2</a:t>
            </a:r>
            <a:endParaRPr lang="zh-CN" altLang="en-US" sz="300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16200000" scaled="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3010" name="TextBox 6"/>
          <p:cNvSpPr txBox="1">
            <a:spLocks noChangeArrowheads="1"/>
          </p:cNvSpPr>
          <p:nvPr/>
        </p:nvSpPr>
        <p:spPr bwMode="auto">
          <a:xfrm>
            <a:off x="3131840" y="1562943"/>
            <a:ext cx="535781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zh-CN" sz="54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Bezpečnost</a:t>
            </a:r>
            <a:r>
              <a:rPr lang="en-US" altLang="zh-CN" sz="54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, </a:t>
            </a:r>
            <a:r>
              <a:rPr lang="cs-CZ" altLang="zh-CN" sz="54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pevnost</a:t>
            </a:r>
            <a:r>
              <a:rPr lang="en-US" altLang="zh-CN" sz="54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 a </a:t>
            </a:r>
            <a:r>
              <a:rPr lang="cs-CZ" altLang="zh-CN" sz="5400" dirty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o</a:t>
            </a:r>
            <a:r>
              <a:rPr lang="cs-CZ" altLang="zh-CN" sz="54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dolnost</a:t>
            </a:r>
            <a:endParaRPr lang="zh-CN" altLang="en-US" sz="5400" dirty="0">
              <a:solidFill>
                <a:schemeClr val="bg1"/>
              </a:solidFill>
              <a:latin typeface="方正大黑简体"/>
              <a:ea typeface="方正大黑简体"/>
              <a:cs typeface="方正大黑简体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57188" y="858838"/>
            <a:ext cx="2000250" cy="2643187"/>
          </a:xfrm>
          <a:prstGeom prst="roundRect">
            <a:avLst>
              <a:gd name="adj" fmla="val 4418"/>
            </a:avLst>
          </a:prstGeom>
          <a:blipFill>
            <a:blip r:embed="rId2" cstate="screen"/>
            <a:stretch>
              <a:fillRect/>
            </a:stretch>
          </a:blipFill>
          <a:ln cmpd="sng">
            <a:solidFill>
              <a:schemeClr val="tx1"/>
            </a:solidFill>
          </a:ln>
          <a:effectLst>
            <a:outerShdw blurRad="177800" dist="1524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786563" y="858838"/>
            <a:ext cx="2000250" cy="2643187"/>
          </a:xfrm>
          <a:prstGeom prst="roundRect">
            <a:avLst>
              <a:gd name="adj" fmla="val 4418"/>
            </a:avLst>
          </a:prstGeom>
          <a:blipFill>
            <a:blip r:embed="rId2" cstate="screen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77800" dist="1524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500313" y="858838"/>
            <a:ext cx="2000250" cy="2643187"/>
          </a:xfrm>
          <a:prstGeom prst="roundRect">
            <a:avLst>
              <a:gd name="adj" fmla="val 4418"/>
            </a:avLst>
          </a:prstGeom>
          <a:blipFill>
            <a:blip r:embed="rId2" cstate="screen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77800" dist="1524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4643438" y="858838"/>
            <a:ext cx="2000250" cy="2643187"/>
          </a:xfrm>
          <a:prstGeom prst="roundRect">
            <a:avLst>
              <a:gd name="adj" fmla="val 4418"/>
            </a:avLst>
          </a:prstGeom>
          <a:blipFill>
            <a:blip r:embed="rId2" cstate="screen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177800" dist="1524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4037" name="Picture 6" descr="C:\Users\thinkpad\Desktop\jingzuangz3 拷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9400" y="755650"/>
            <a:ext cx="355441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7" descr="C:\Users\thinkpad\Desktop\jingzuangz4 拷贝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9350" y="823913"/>
            <a:ext cx="3557588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TextBox 16"/>
          <p:cNvSpPr txBox="1">
            <a:spLocks noChangeArrowheads="1"/>
          </p:cNvSpPr>
          <p:nvPr/>
        </p:nvSpPr>
        <p:spPr bwMode="auto">
          <a:xfrm>
            <a:off x="500063" y="3642959"/>
            <a:ext cx="81868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zh-CN" sz="3600" dirty="0" smtClean="0">
                <a:solidFill>
                  <a:schemeClr val="bg1"/>
                </a:solidFill>
                <a:latin typeface="Arial" panose="020B0604020202020204" pitchFamily="34" charset="0"/>
                <a:ea typeface="方正大黑简体"/>
                <a:cs typeface="Arial" panose="020B0604020202020204" pitchFamily="34" charset="0"/>
              </a:rPr>
              <a:t>Speciální konstrukce pro velká zatížení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方正大黑简体"/>
              <a:cs typeface="Arial" panose="020B0604020202020204" pitchFamily="34" charset="0"/>
            </a:endParaRPr>
          </a:p>
        </p:txBody>
      </p:sp>
      <p:sp>
        <p:nvSpPr>
          <p:cNvPr id="44040" name="TextBox 17"/>
          <p:cNvSpPr txBox="1">
            <a:spLocks noChangeArrowheads="1"/>
          </p:cNvSpPr>
          <p:nvPr/>
        </p:nvSpPr>
        <p:spPr bwMode="auto">
          <a:xfrm>
            <a:off x="628696" y="4358786"/>
            <a:ext cx="79295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DIAMOND</a:t>
            </a:r>
            <a:r>
              <a:rPr lang="zh-CN" alt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speciální konstrukce sedadla rozkládá zatížení rovnoměrně na různé komponenty a to jak na plastové díly , tak kovové části a snižuje přímé zatížení plastových výlisků. Redukuje  tak riziko poškození sedadla vandaly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41" name="Picture 2" descr="C:\Users\thinkpad\Desktop\dfgdfgf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4313" y="715963"/>
            <a:ext cx="358298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3" descr="C:\Users\thinkpad\Desktop\xxcv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813" y="644525"/>
            <a:ext cx="360362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inkpad\Desktop\IMG_0077 拷贝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IMG_006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251625"/>
            <a:ext cx="5481637" cy="364331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outerShdw blurRad="139700" dist="1524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6082" name="TextBox 4"/>
          <p:cNvSpPr txBox="1">
            <a:spLocks noChangeArrowheads="1"/>
          </p:cNvSpPr>
          <p:nvPr/>
        </p:nvSpPr>
        <p:spPr bwMode="auto">
          <a:xfrm>
            <a:off x="827584" y="4254158"/>
            <a:ext cx="6768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cs-CZ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Odskoušeno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dle norem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EN12727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nejvyšší 4 třídě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TextBox 5"/>
          <p:cNvSpPr txBox="1">
            <a:spLocks noChangeArrowheads="1"/>
          </p:cNvSpPr>
          <p:nvPr/>
        </p:nvSpPr>
        <p:spPr bwMode="auto">
          <a:xfrm>
            <a:off x="292748" y="4656437"/>
            <a:ext cx="85353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Sedadlo</a:t>
            </a: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、</a:t>
            </a:r>
            <a:r>
              <a:rPr lang="cs-CZ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opěradlo </a:t>
            </a:r>
            <a:r>
              <a: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</a:t>
            </a:r>
            <a:r>
              <a:rPr lang="cs-CZ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zátěžový test</a:t>
            </a:r>
            <a:r>
              <a: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: </a:t>
            </a:r>
            <a:r>
              <a:rPr lang="cs-CZ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Sedadlo</a:t>
            </a:r>
            <a:r>
              <a: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= </a:t>
            </a:r>
            <a:r>
              <a:rPr lang="en-US" altLang="zh-CN" sz="1600" b="1" dirty="0" smtClean="0">
                <a:solidFill>
                  <a:srgbClr val="00B0F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2000N</a:t>
            </a: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，</a:t>
            </a:r>
            <a:r>
              <a:rPr lang="cs-CZ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opěrák</a:t>
            </a:r>
            <a:r>
              <a: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= </a:t>
            </a:r>
            <a:r>
              <a:rPr lang="en-US" altLang="zh-CN" sz="1600" b="1" dirty="0" smtClean="0">
                <a:solidFill>
                  <a:srgbClr val="00B0F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760N</a:t>
            </a: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，</a:t>
            </a:r>
            <a:r>
              <a:rPr lang="cs-CZ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desetkrát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pPr algn="ctr"/>
            <a:r>
              <a:rPr lang="cs-CZ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Sedadlo</a:t>
            </a: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、</a:t>
            </a:r>
            <a:r>
              <a:rPr lang="cs-CZ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opěradlo </a:t>
            </a:r>
            <a:r>
              <a: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</a:t>
            </a:r>
            <a:r>
              <a:rPr lang="cs-CZ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test odolnosti </a:t>
            </a:r>
            <a:r>
              <a: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: Seat = </a:t>
            </a:r>
            <a:r>
              <a:rPr lang="en-US" altLang="zh-CN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950N</a:t>
            </a: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backrest = </a:t>
            </a:r>
            <a:r>
              <a:rPr lang="en-US" altLang="zh-CN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330N</a:t>
            </a:r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CN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100,000times</a:t>
            </a:r>
            <a:endParaRPr lang="zh-CN" altLang="en-US" sz="1600" b="1" dirty="0">
              <a:solidFill>
                <a:srgbClr val="FF0000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pPr algn="ctr"/>
            <a:endParaRPr lang="zh-CN" altLang="en-US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thinkpad\Desktop\照片 1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1115616" y="4359275"/>
            <a:ext cx="774263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28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Nikdo nechce , aby jeho </a:t>
            </a:r>
            <a:r>
              <a:rPr lang="cs-CZ" altLang="zh-CN" sz="28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stadion </a:t>
            </a:r>
            <a:r>
              <a:rPr lang="cs-CZ" altLang="zh-CN" sz="28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za pár</a:t>
            </a:r>
          </a:p>
          <a:p>
            <a:pPr algn="ctr"/>
            <a:r>
              <a:rPr lang="cs-CZ" altLang="zh-CN" sz="28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roků vypadal </a:t>
            </a:r>
            <a:r>
              <a:rPr lang="cs-CZ" altLang="zh-CN" sz="28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podobně, </a:t>
            </a:r>
            <a:r>
              <a:rPr lang="cs-CZ" altLang="zh-CN" sz="28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jako na tomto obrázku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inkpad\Desktop\dfs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287338"/>
            <a:ext cx="5645150" cy="3214687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outerShdw blurRad="1270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2500313" y="3644900"/>
            <a:ext cx="39805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 pružnost</a:t>
            </a:r>
            <a:r>
              <a:rPr lang="cs-CZ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i a zlomové tuhosti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658959"/>
              </p:ext>
            </p:extLst>
          </p:nvPr>
        </p:nvGraphicFramePr>
        <p:xfrm>
          <a:off x="1475656" y="4155231"/>
          <a:ext cx="6453213" cy="138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43207"/>
                <a:gridCol w="1658935"/>
                <a:gridCol w="21510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Zkušební hodnoty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QB/T2601-2003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Výsledek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 pružnosti </a:t>
                      </a:r>
                      <a:r>
                        <a:rPr lang="en-US" altLang="zh-CN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Mpa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Zlomová tuhost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thinkpad\Desktop\dfg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接连接符 5"/>
          <p:cNvCxnSpPr/>
          <p:nvPr/>
        </p:nvCxnSpPr>
        <p:spPr>
          <a:xfrm rot="5400000">
            <a:off x="679450" y="1036638"/>
            <a:ext cx="1357313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rot="5400000">
            <a:off x="1858169" y="1858169"/>
            <a:ext cx="28575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357313" y="573088"/>
            <a:ext cx="1928812" cy="158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3" name="TextBox 11"/>
          <p:cNvSpPr txBox="1">
            <a:spLocks noChangeArrowheads="1"/>
          </p:cNvSpPr>
          <p:nvPr/>
        </p:nvSpPr>
        <p:spPr bwMode="auto">
          <a:xfrm>
            <a:off x="3571875" y="501650"/>
            <a:ext cx="19399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4400" b="1">
                <a:solidFill>
                  <a:srgbClr val="FF0000"/>
                </a:solidFill>
                <a:latin typeface="Calibri" pitchFamily="34" charset="0"/>
              </a:rPr>
              <a:t>320mm</a:t>
            </a:r>
            <a:endParaRPr lang="zh-CN" altLang="en-US" sz="4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8134" name="TextBox 13"/>
          <p:cNvSpPr txBox="1">
            <a:spLocks noChangeArrowheads="1"/>
          </p:cNvSpPr>
          <p:nvPr/>
        </p:nvSpPr>
        <p:spPr bwMode="auto">
          <a:xfrm>
            <a:off x="3203848" y="1858963"/>
            <a:ext cx="583264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2400" b="1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Šířka ve sklopeném stavu </a:t>
            </a:r>
            <a:r>
              <a:rPr lang="en-US" altLang="zh-CN" sz="2400" b="1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320mm</a:t>
            </a:r>
            <a:r>
              <a:rPr lang="zh-CN" altLang="en-US" sz="2400" b="1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，</a:t>
            </a:r>
            <a:r>
              <a:rPr lang="cs-CZ" altLang="zh-CN" sz="2400" b="1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Širší volný průchod znamená větší bezpečí při evakuaci</a:t>
            </a:r>
            <a:r>
              <a:rPr lang="zh-CN" altLang="en-US" sz="2400" b="1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。</a:t>
            </a:r>
            <a:endParaRPr lang="zh-CN" altLang="en-US" sz="2400" b="1" dirty="0">
              <a:latin typeface="Arial" pitchFamily="34" charset="0"/>
              <a:ea typeface="黑体" pitchFamily="2" charset="-122"/>
              <a:cs typeface="Arial" pitchFamily="34" charset="0"/>
            </a:endParaRPr>
          </a:p>
          <a:p>
            <a:endParaRPr lang="zh-CN" altLang="en-US" sz="3200" b="1" dirty="0"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thinkpad\Desktop\sdfs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右弧形箭头 5"/>
          <p:cNvSpPr/>
          <p:nvPr/>
        </p:nvSpPr>
        <p:spPr>
          <a:xfrm rot="19930021">
            <a:off x="2038350" y="79375"/>
            <a:ext cx="731838" cy="1571625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右弧形箭头 6"/>
          <p:cNvSpPr/>
          <p:nvPr/>
        </p:nvSpPr>
        <p:spPr>
          <a:xfrm rot="3224007">
            <a:off x="1983582" y="3975894"/>
            <a:ext cx="731837" cy="1571625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2987824" y="1516291"/>
            <a:ext cx="52864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2800" b="1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Zaoblené hrany a rohy znamenají minimální nebezpečí zranění diváka.</a:t>
            </a:r>
          </a:p>
          <a:p>
            <a:pPr algn="ctr"/>
            <a:r>
              <a:rPr lang="cs-CZ" altLang="zh-CN" sz="2800" b="1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Vyloučení nebezpečí skřípnutí</a:t>
            </a:r>
          </a:p>
          <a:p>
            <a:pPr algn="ctr"/>
            <a:r>
              <a:rPr lang="cs-CZ" altLang="zh-CN" sz="2800" b="1" dirty="0">
                <a:latin typeface="Arial" pitchFamily="34" charset="0"/>
                <a:ea typeface="黑体" pitchFamily="2" charset="-122"/>
                <a:cs typeface="Arial" pitchFamily="34" charset="0"/>
              </a:rPr>
              <a:t>p</a:t>
            </a:r>
            <a:r>
              <a:rPr lang="cs-CZ" altLang="zh-CN" sz="2800" b="1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rstů nebo oděvu je samozřejmostí.</a:t>
            </a:r>
            <a:endParaRPr lang="zh-CN" altLang="en-US" sz="2800" b="1" dirty="0"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662" y="215881"/>
            <a:ext cx="2428892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0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16200000" scaled="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黑体" pitchFamily="49" charset="-122"/>
                <a:ea typeface="黑体" pitchFamily="49" charset="-122"/>
              </a:rPr>
              <a:t>3</a:t>
            </a:r>
            <a:endParaRPr lang="zh-CN" altLang="en-US" sz="300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16200000" scaled="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0178" name="TextBox 6"/>
          <p:cNvSpPr txBox="1">
            <a:spLocks noChangeArrowheads="1"/>
          </p:cNvSpPr>
          <p:nvPr/>
        </p:nvSpPr>
        <p:spPr bwMode="auto">
          <a:xfrm>
            <a:off x="2987824" y="1562943"/>
            <a:ext cx="535781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zh-CN" sz="54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Vysoká odolnost</a:t>
            </a:r>
            <a:r>
              <a:rPr lang="en-US" altLang="zh-CN" sz="54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 </a:t>
            </a:r>
            <a:r>
              <a:rPr lang="cs-CZ" altLang="zh-CN" sz="54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klimatickým podmínkám</a:t>
            </a:r>
            <a:endParaRPr lang="zh-CN" altLang="en-US" sz="5400" dirty="0">
              <a:solidFill>
                <a:schemeClr val="bg1"/>
              </a:solidFill>
              <a:latin typeface="方正大黑简体"/>
              <a:ea typeface="方正大黑简体"/>
              <a:cs typeface="方正大黑简体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Users\thinkpad\Desktop\gdfgdf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8163" y="573088"/>
            <a:ext cx="1882775" cy="26431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2" name="Picture 3" descr="C:\Users\thinkpad\Desktop\gfdg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5038" y="573088"/>
            <a:ext cx="1882775" cy="26431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3" name="Picture 4" descr="C:\Users\thinkpad\Desktop\sfds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573088"/>
            <a:ext cx="1887537" cy="26495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4" name="TextBox 6"/>
          <p:cNvSpPr txBox="1">
            <a:spLocks noChangeArrowheads="1"/>
          </p:cNvSpPr>
          <p:nvPr/>
        </p:nvSpPr>
        <p:spPr bwMode="auto">
          <a:xfrm>
            <a:off x="1043608" y="3560587"/>
            <a:ext cx="700092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28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Za účelem dosažení maximální odolnosti byl zvolen design a materiály maximálně odolávající klimatickým vlivům</a:t>
            </a:r>
            <a:r>
              <a:rPr lang="en-US" altLang="zh-CN" sz="28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. </a:t>
            </a:r>
            <a:endParaRPr lang="zh-CN" altLang="en-US" sz="2800" dirty="0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thinkpad\Desktop\座椅大画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715963"/>
            <a:ext cx="4770437" cy="2286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6" name="TextBox 4"/>
          <p:cNvSpPr txBox="1">
            <a:spLocks noChangeArrowheads="1"/>
          </p:cNvSpPr>
          <p:nvPr/>
        </p:nvSpPr>
        <p:spPr bwMode="auto">
          <a:xfrm>
            <a:off x="1115616" y="3147119"/>
            <a:ext cx="714377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 </a:t>
            </a:r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Jsou používány materiály renomovaných dodavatelů    </a:t>
            </a:r>
            <a:r>
              <a:rPr lang="zh-CN" altLang="en-US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（</a:t>
            </a:r>
            <a:r>
              <a:rPr lang="en-US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CLARIANT</a:t>
            </a:r>
            <a:r>
              <a:rPr lang="zh-CN" altLang="en-US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、</a:t>
            </a:r>
            <a:r>
              <a:rPr lang="en-US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BASF</a:t>
            </a:r>
            <a:r>
              <a:rPr lang="zh-CN" altLang="en-US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）</a:t>
            </a:r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Pigmentů, </a:t>
            </a:r>
            <a:r>
              <a:rPr lang="en-US" altLang="zh-CN" sz="2000" dirty="0" err="1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masterbatch</a:t>
            </a:r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e</a:t>
            </a:r>
            <a:r>
              <a:rPr lang="en-US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 a </a:t>
            </a:r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           </a:t>
            </a:r>
          </a:p>
          <a:p>
            <a:pPr algn="ctr"/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UV </a:t>
            </a:r>
            <a:r>
              <a:rPr lang="en-US" altLang="zh-CN" sz="2000" dirty="0" err="1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stabili</a:t>
            </a:r>
            <a:r>
              <a:rPr lang="cs-CZ" altLang="zh-CN" sz="2000" dirty="0" err="1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zátorů</a:t>
            </a:r>
            <a:r>
              <a:rPr lang="zh-CN" altLang="en-US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，</a:t>
            </a:r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Sedadlo vyniká extrémní odolností vůči UV </a:t>
            </a:r>
          </a:p>
          <a:p>
            <a:pPr algn="ctr"/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 záření, s </a:t>
            </a:r>
            <a:r>
              <a:rPr lang="cs-CZ" altLang="zh-CN" sz="2000" dirty="0" err="1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protioxidačním</a:t>
            </a:r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 účinkem, antistatickými vlastnostmi </a:t>
            </a:r>
          </a:p>
          <a:p>
            <a:pPr algn="ctr"/>
            <a:r>
              <a:rPr lang="cs-CZ" altLang="zh-CN" sz="2000" dirty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 </a:t>
            </a:r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    a  protipožárními přísadami dle normových požadavků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:\Users\thinkpad\Desktop\vfd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287338"/>
            <a:ext cx="5002212" cy="3143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153631"/>
              </p:ext>
            </p:extLst>
          </p:nvPr>
        </p:nvGraphicFramePr>
        <p:xfrm>
          <a:off x="539552" y="3859213"/>
          <a:ext cx="7556704" cy="201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68876"/>
                <a:gridCol w="1647319"/>
                <a:gridCol w="2902420"/>
                <a:gridCol w="143808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Metoda zkoušky akcelerovaného stárnutí 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QB/T2601-2003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Výsledek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Komora stárnutí (</a:t>
                      </a:r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500h</a:t>
                      </a:r>
                      <a:r>
                        <a:rPr lang="zh-CN" alt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）</a:t>
                      </a:r>
                      <a:r>
                        <a:rPr lang="cs-CZ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stupeň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cs-CZ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Teplota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－</a:t>
                      </a:r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40±2℃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Žádné změny barvy</a:t>
                      </a:r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cs-CZ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žádné</a:t>
                      </a:r>
                      <a:r>
                        <a:rPr lang="en-US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cs-CZ" altLang="zh-CN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praskliny </a:t>
                      </a:r>
                      <a:endParaRPr lang="zh-CN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  <a:endParaRPr lang="zh-CN" altLang="en-US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200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altLang="zh-CN" dirty="0" smtClean="0"/>
                        <a:t>     </a:t>
                      </a:r>
                      <a:r>
                        <a:rPr lang="en-US" altLang="zh-CN" dirty="0" smtClean="0"/>
                        <a:t>75±2℃</a:t>
                      </a:r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thinkpad\Desktop\dfgd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611560" y="3430588"/>
            <a:ext cx="8208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24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Žárové zinkování </a:t>
            </a:r>
            <a:r>
              <a:rPr lang="cs-CZ" altLang="zh-CN" sz="2400" b="1" dirty="0" err="1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kovočástí</a:t>
            </a:r>
            <a:r>
              <a:rPr lang="cs-CZ" altLang="zh-CN" sz="24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 je prováděno v souladu</a:t>
            </a:r>
          </a:p>
          <a:p>
            <a:pPr algn="ctr"/>
            <a:r>
              <a:rPr lang="cs-CZ" altLang="zh-CN" sz="24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s mezinárodními standarty a zajišťuje mnohaletou</a:t>
            </a:r>
          </a:p>
          <a:p>
            <a:pPr algn="ctr"/>
            <a:r>
              <a:rPr lang="cs-CZ" altLang="zh-CN" sz="2400" b="1" dirty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</a:t>
            </a:r>
            <a:r>
              <a:rPr lang="cs-CZ" altLang="zh-CN" sz="24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</a:t>
            </a:r>
            <a:r>
              <a:rPr lang="cs-CZ" altLang="zh-CN" sz="24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odolnost vůči korozi </a:t>
            </a:r>
            <a:endParaRPr lang="zh-CN" altLang="en-US" sz="2400" b="1" dirty="0"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C:\Users\thinkpad\Desktop\IMG_0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573088"/>
            <a:ext cx="3911600" cy="457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4643438" y="1573203"/>
            <a:ext cx="42862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  Zkouška slanou vodou </a:t>
            </a:r>
          </a:p>
          <a:p>
            <a:pPr algn="ctr"/>
            <a:r>
              <a:rPr lang="cs-CZ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</a:t>
            </a:r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      </a:t>
            </a:r>
            <a:r>
              <a:rPr lang="cs-CZ" altLang="zh-CN" sz="2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kovočástí</a:t>
            </a:r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ověřila </a:t>
            </a:r>
          </a:p>
          <a:p>
            <a:pPr algn="ctr"/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vysokou odolnost  sedadla </a:t>
            </a:r>
          </a:p>
          <a:p>
            <a:pPr algn="ctr"/>
            <a:r>
              <a:rPr lang="cs-CZ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</a:t>
            </a:r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   </a:t>
            </a:r>
            <a:r>
              <a:rPr lang="cs-CZ" altLang="zh-CN" sz="2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Diamond</a:t>
            </a:r>
            <a:r>
              <a:rPr lang="cs-CZ" altLang="zh-C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vůči korozi</a:t>
            </a:r>
            <a:r>
              <a:rPr lang="en-US" altLang="zh-CN" sz="2800" b="1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.</a:t>
            </a:r>
            <a:endParaRPr lang="zh-CN" altLang="en-US" sz="3200" b="1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8662" y="215881"/>
            <a:ext cx="2428892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0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16200000" scaled="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黑体" pitchFamily="49" charset="-122"/>
                <a:ea typeface="黑体" pitchFamily="49" charset="-122"/>
              </a:rPr>
              <a:t>4</a:t>
            </a:r>
            <a:endParaRPr lang="zh-CN" altLang="en-US" sz="300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16200000" scaled="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8370" name="TextBox 6"/>
          <p:cNvSpPr txBox="1">
            <a:spLocks noChangeArrowheads="1"/>
          </p:cNvSpPr>
          <p:nvPr/>
        </p:nvSpPr>
        <p:spPr bwMode="auto">
          <a:xfrm>
            <a:off x="2915816" y="1706959"/>
            <a:ext cx="5643593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6600" dirty="0" smtClean="0">
                <a:solidFill>
                  <a:schemeClr val="bg1"/>
                </a:solidFill>
                <a:latin typeface="Arial" pitchFamily="34" charset="0"/>
                <a:ea typeface="方正大黑简体"/>
                <a:cs typeface="Arial" pitchFamily="34" charset="0"/>
              </a:rPr>
              <a:t>Divácký komfort</a:t>
            </a:r>
            <a:endParaRPr lang="zh-CN" altLang="en-US" sz="6600" dirty="0">
              <a:solidFill>
                <a:schemeClr val="bg1"/>
              </a:solidFill>
              <a:latin typeface="Arial" pitchFamily="34" charset="0"/>
              <a:ea typeface="方正大黑简体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Pictures\体育场座椅问题\0015f26306540be057e3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0037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thinkpad\Pictures\体育场座椅问题\092401KT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0"/>
            <a:ext cx="3071812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33" y="0"/>
            <a:ext cx="2716134" cy="57181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thinkpad\Desktop\sdfsdfs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663" y="930275"/>
            <a:ext cx="1471612" cy="22145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4" name="Picture 3" descr="C:\Users\thinkpad\Desktop\sdfsdf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930275"/>
            <a:ext cx="2427287" cy="2238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1691680" y="3359782"/>
            <a:ext cx="56493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Ergonomie jako prioritní faktor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1115616" y="3977533"/>
            <a:ext cx="700089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Vnější tvar sedadla </a:t>
            </a:r>
            <a:r>
              <a:rPr lang="en-US" altLang="zh-CN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DIAMOND </a:t>
            </a:r>
            <a:r>
              <a:rPr lang="cs-CZ" altLang="zh-CN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má pečlivě řešené všechny sklony, křivky a hrany za účelem dosažení maximálního pohodlí diváka. Vytváří velice moderní neotřelý design, ale s prioritou rovnoměrného rozložení tlakových bodů na postavu člověka, aby maximálně vyhověl ergonomickým požadavkům.</a:t>
            </a:r>
            <a:r>
              <a:rPr lang="en-US" altLang="zh-CN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endParaRPr lang="zh-CN" altLang="en-US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zh-CN" altLang="en-U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C:\Users\thinkpad\Desktop\jingzuangz4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thinkpad\Desktop\jingzuangz443 拷贝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644525"/>
            <a:ext cx="6840537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17"/>
          <p:cNvSpPr txBox="1">
            <a:spLocks noChangeArrowheads="1"/>
          </p:cNvSpPr>
          <p:nvPr/>
        </p:nvSpPr>
        <p:spPr bwMode="auto">
          <a:xfrm>
            <a:off x="5395328" y="3219127"/>
            <a:ext cx="3143276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Přední část sedáku je zcela </a:t>
            </a:r>
            <a:r>
              <a:rPr lang="cs-CZ" altLang="zh-CN" sz="2000" b="1" dirty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u</a:t>
            </a:r>
            <a:r>
              <a:rPr lang="cs-CZ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způsobena tvaru stehen za účelem rovnoměrného rozložení tlakových bodů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。</a:t>
            </a:r>
            <a:endParaRPr lang="cs-CZ" altLang="zh-CN" sz="2800" b="1" dirty="0" smtClean="0">
              <a:latin typeface="黑体" pitchFamily="2" charset="-122"/>
              <a:ea typeface="黑体" pitchFamily="2" charset="-122"/>
            </a:endParaRPr>
          </a:p>
          <a:p>
            <a:endParaRPr lang="en-US" altLang="zh-CN" sz="2800" dirty="0">
              <a:latin typeface="黑体" pitchFamily="2" charset="-122"/>
              <a:ea typeface="黑体" pitchFamily="2" charset="-122"/>
            </a:endParaRPr>
          </a:p>
          <a:p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C:\Users\thinkpad\Desktop\sds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26268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thinkpad\Desktop\dfsd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63" y="1573213"/>
            <a:ext cx="41179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Box 5"/>
          <p:cNvSpPr txBox="1">
            <a:spLocks noChangeArrowheads="1"/>
          </p:cNvSpPr>
          <p:nvPr/>
        </p:nvSpPr>
        <p:spPr bwMode="auto">
          <a:xfrm>
            <a:off x="5508104" y="842863"/>
            <a:ext cx="342903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2000" b="1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Sklon sedáku a opěráků brání pocitu sklouzávání a vytváří pocit pohodlí i při dlouhodobém sezení</a:t>
            </a:r>
            <a:r>
              <a:rPr lang="cs-CZ" altLang="zh-CN" sz="2400" b="1" dirty="0" smtClean="0">
                <a:latin typeface="黑体" pitchFamily="2" charset="-122"/>
                <a:ea typeface="黑体" pitchFamily="2" charset="-122"/>
              </a:rPr>
              <a:t>.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 </a:t>
            </a:r>
            <a:endParaRPr lang="en-US" altLang="zh-CN" sz="2400" b="1" dirty="0">
              <a:latin typeface="黑体" pitchFamily="2" charset="-122"/>
              <a:ea typeface="黑体" pitchFamily="2" charset="-122"/>
            </a:endParaRPr>
          </a:p>
          <a:p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C:\Users\thinkpad\Desktop\sdfgs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下弧形箭头 4"/>
          <p:cNvSpPr/>
          <p:nvPr/>
        </p:nvSpPr>
        <p:spPr>
          <a:xfrm flipH="1">
            <a:off x="357188" y="2073275"/>
            <a:ext cx="8286750" cy="1500188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2467" name="TextBox 5"/>
          <p:cNvSpPr txBox="1">
            <a:spLocks noChangeArrowheads="1"/>
          </p:cNvSpPr>
          <p:nvPr/>
        </p:nvSpPr>
        <p:spPr bwMode="auto">
          <a:xfrm>
            <a:off x="785786" y="4573599"/>
            <a:ext cx="728662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zh-CN" sz="2400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Zakřivení opěradla sleduje ergonomickou křivku zad člověka</a:t>
            </a:r>
            <a:endParaRPr lang="en-US" altLang="zh-CN" sz="2400" dirty="0"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Users\thinkpad\Desktop\dff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右箭头 4"/>
          <p:cNvSpPr/>
          <p:nvPr/>
        </p:nvSpPr>
        <p:spPr>
          <a:xfrm rot="17991173">
            <a:off x="1397794" y="2166144"/>
            <a:ext cx="860425" cy="2619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5395276">
            <a:off x="3441700" y="2033588"/>
            <a:ext cx="858837" cy="261938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左弧形箭头 6"/>
          <p:cNvSpPr/>
          <p:nvPr/>
        </p:nvSpPr>
        <p:spPr>
          <a:xfrm>
            <a:off x="1428750" y="1287463"/>
            <a:ext cx="357188" cy="714375"/>
          </a:xfrm>
          <a:prstGeom prst="curved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右弧形箭头 8"/>
          <p:cNvSpPr/>
          <p:nvPr/>
        </p:nvSpPr>
        <p:spPr>
          <a:xfrm>
            <a:off x="4214813" y="1287463"/>
            <a:ext cx="285750" cy="714375"/>
          </a:xfrm>
          <a:prstGeom prst="curved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750887" y="3608388"/>
            <a:ext cx="1071563" cy="1588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rot="5400000">
            <a:off x="3536951" y="3251200"/>
            <a:ext cx="500062" cy="1587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rot="5400000">
            <a:off x="1393826" y="3251200"/>
            <a:ext cx="500062" cy="1587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rot="5400000">
            <a:off x="3536950" y="3608388"/>
            <a:ext cx="1071563" cy="1587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1714500" y="3359150"/>
            <a:ext cx="2071688" cy="1588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1357313" y="4002088"/>
            <a:ext cx="2643187" cy="1587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500" name="TextBox 31"/>
          <p:cNvSpPr txBox="1">
            <a:spLocks noChangeArrowheads="1"/>
          </p:cNvSpPr>
          <p:nvPr/>
        </p:nvSpPr>
        <p:spPr bwMode="auto">
          <a:xfrm>
            <a:off x="2286000" y="3430588"/>
            <a:ext cx="904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440mm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63501" name="TextBox 32"/>
          <p:cNvSpPr txBox="1">
            <a:spLocks noChangeArrowheads="1"/>
          </p:cNvSpPr>
          <p:nvPr/>
        </p:nvSpPr>
        <p:spPr bwMode="auto">
          <a:xfrm>
            <a:off x="2214563" y="4144963"/>
            <a:ext cx="904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450mm</a:t>
            </a:r>
            <a:endParaRPr lang="zh-CN" altLang="en-US">
              <a:latin typeface="Calibri" pitchFamily="34" charset="0"/>
            </a:endParaRPr>
          </a:p>
        </p:txBody>
      </p:sp>
      <p:cxnSp>
        <p:nvCxnSpPr>
          <p:cNvPr id="48" name="直接连接符 47"/>
          <p:cNvCxnSpPr/>
          <p:nvPr/>
        </p:nvCxnSpPr>
        <p:spPr>
          <a:xfrm rot="10800000">
            <a:off x="4286250" y="2716213"/>
            <a:ext cx="1214438" cy="1587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rot="10800000">
            <a:off x="4286250" y="644525"/>
            <a:ext cx="1214438" cy="1588"/>
          </a:xfrm>
          <a:prstGeom prst="line">
            <a:avLst/>
          </a:prstGeom>
          <a:ln w="25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rot="10800000">
            <a:off x="4286250" y="930275"/>
            <a:ext cx="714375" cy="1588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rot="5400000" flipH="1" flipV="1">
            <a:off x="3929857" y="1858169"/>
            <a:ext cx="1714500" cy="1587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 rot="5400000" flipH="1" flipV="1">
            <a:off x="4287044" y="1715294"/>
            <a:ext cx="200025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507" name="TextBox 58"/>
          <p:cNvSpPr txBox="1">
            <a:spLocks noChangeArrowheads="1"/>
          </p:cNvSpPr>
          <p:nvPr/>
        </p:nvSpPr>
        <p:spPr bwMode="auto">
          <a:xfrm>
            <a:off x="4857750" y="1858963"/>
            <a:ext cx="904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420mm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63508" name="TextBox 59"/>
          <p:cNvSpPr txBox="1">
            <a:spLocks noChangeArrowheads="1"/>
          </p:cNvSpPr>
          <p:nvPr/>
        </p:nvSpPr>
        <p:spPr bwMode="auto">
          <a:xfrm>
            <a:off x="5357813" y="1144588"/>
            <a:ext cx="904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latin typeface="Calibri" pitchFamily="34" charset="0"/>
              </a:rPr>
              <a:t>440mm</a:t>
            </a:r>
            <a:endParaRPr lang="zh-CN" altLang="en-US">
              <a:latin typeface="Calibri" pitchFamily="34" charset="0"/>
            </a:endParaRPr>
          </a:p>
        </p:txBody>
      </p:sp>
      <p:sp>
        <p:nvSpPr>
          <p:cNvPr id="63509" name="TextBox 60"/>
          <p:cNvSpPr txBox="1">
            <a:spLocks noChangeArrowheads="1"/>
          </p:cNvSpPr>
          <p:nvPr/>
        </p:nvSpPr>
        <p:spPr bwMode="auto">
          <a:xfrm>
            <a:off x="4291013" y="3216275"/>
            <a:ext cx="39243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sz="2000" b="1" dirty="0" smtClean="0">
                <a:latin typeface="Arial" pitchFamily="34" charset="0"/>
                <a:ea typeface="黑体" pitchFamily="2" charset="-122"/>
                <a:cs typeface="Arial" pitchFamily="34" charset="0"/>
              </a:rPr>
              <a:t>Velikost sedáku a opěráku je širší a větší než je obvyklé u jiných výrobců a zajišťuje tak pohodlnější sezení.</a:t>
            </a:r>
            <a:endParaRPr lang="zh-CN" altLang="en-US" sz="2000" b="1" dirty="0"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582613"/>
            <a:ext cx="2844800" cy="27813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573088"/>
            <a:ext cx="2857500" cy="28067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4515" name="TextBox 6"/>
          <p:cNvSpPr txBox="1">
            <a:spLocks noChangeArrowheads="1"/>
          </p:cNvSpPr>
          <p:nvPr/>
        </p:nvSpPr>
        <p:spPr bwMode="auto">
          <a:xfrm>
            <a:off x="2339752" y="3379788"/>
            <a:ext cx="49455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Nezávislé kotvení sedadel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64516" name="TextBox 7"/>
          <p:cNvSpPr txBox="1">
            <a:spLocks noChangeArrowheads="1"/>
          </p:cNvSpPr>
          <p:nvPr/>
        </p:nvSpPr>
        <p:spPr bwMode="auto">
          <a:xfrm>
            <a:off x="1907704" y="3867199"/>
            <a:ext cx="83581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porovnání se skupinovým uspořádáním</a:t>
            </a:r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zh-CN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zh-CN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Snažší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montáž a výměna </a:t>
            </a:r>
          </a:p>
          <a:p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Sedadla se vzájemně nijak neovlivňují </a:t>
            </a:r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zh-CN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Větší tuhost a odolnost</a:t>
            </a:r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Žárový zinek je zárukou odolnosti vůči korozi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3" descr="C:\Users\thinkpad\Desktop\100_87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501650"/>
            <a:ext cx="3975100" cy="2981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5538" name="TextBox 5"/>
          <p:cNvSpPr txBox="1">
            <a:spLocks noChangeArrowheads="1"/>
          </p:cNvSpPr>
          <p:nvPr/>
        </p:nvSpPr>
        <p:spPr bwMode="auto">
          <a:xfrm>
            <a:off x="2500313" y="3644900"/>
            <a:ext cx="41248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Více kotevních otvorů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65539" name="TextBox 6"/>
          <p:cNvSpPr txBox="1">
            <a:spLocks noChangeArrowheads="1"/>
          </p:cNvSpPr>
          <p:nvPr/>
        </p:nvSpPr>
        <p:spPr bwMode="auto">
          <a:xfrm>
            <a:off x="1331640" y="4229675"/>
            <a:ext cx="7581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 kotevních otvorů umožňuje se vyhnout místům s výztuží </a:t>
            </a:r>
          </a:p>
          <a:p>
            <a:r>
              <a:rPr lang="cs-CZ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zh-CN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což urychluje a zjednodušuje montáž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C:\Users\thinkpad\Desktop\dfdh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3929063" y="715963"/>
            <a:ext cx="4357687" cy="1857375"/>
            <a:chOff x="3929058" y="715947"/>
            <a:chExt cx="4357718" cy="1857388"/>
          </a:xfrm>
        </p:grpSpPr>
        <p:sp>
          <p:nvSpPr>
            <p:cNvPr id="6" name="图文框 5"/>
            <p:cNvSpPr/>
            <p:nvPr/>
          </p:nvSpPr>
          <p:spPr>
            <a:xfrm>
              <a:off x="6643702" y="715947"/>
              <a:ext cx="1643074" cy="1857388"/>
            </a:xfrm>
            <a:prstGeom prst="frame">
              <a:avLst>
                <a:gd name="adj1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 rot="10800000" flipV="1">
              <a:off x="3929058" y="2001831"/>
              <a:ext cx="2714644" cy="21431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7" name="Picture 3" descr="C:\Users\thinkpad\Desktop\dfgdfg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96257">
            <a:off x="6002338" y="525463"/>
            <a:ext cx="302895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57787" y="3144839"/>
            <a:ext cx="37862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zh-CN" sz="3600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Držák na nápoj</a:t>
            </a:r>
            <a:endParaRPr lang="en-US" altLang="zh-CN" sz="3600" dirty="0"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3" descr="C:\Users\thinkpad\Desktop\zuow-1(1).jpg"/>
          <p:cNvPicPr>
            <a:picLocks noChangeAspect="1" noChangeArrowheads="1"/>
          </p:cNvPicPr>
          <p:nvPr/>
        </p:nvPicPr>
        <p:blipFill>
          <a:blip r:embed="rId2"/>
          <a:srcRect t="14764"/>
          <a:stretch>
            <a:fillRect/>
          </a:stretch>
        </p:blipFill>
        <p:spPr bwMode="auto">
          <a:xfrm>
            <a:off x="1571604" y="149786"/>
            <a:ext cx="6137830" cy="392374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7586" name="TextBox 5"/>
          <p:cNvSpPr txBox="1">
            <a:spLocks noChangeArrowheads="1"/>
          </p:cNvSpPr>
          <p:nvPr/>
        </p:nvSpPr>
        <p:spPr bwMode="auto">
          <a:xfrm>
            <a:off x="2786050" y="4073533"/>
            <a:ext cx="4160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zh-CN" sz="36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Plocha pro reklamu</a:t>
            </a:r>
            <a:endParaRPr lang="zh-CN" altLang="en-US" sz="36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67587" name="TextBox 6"/>
          <p:cNvSpPr txBox="1">
            <a:spLocks noChangeArrowheads="1"/>
          </p:cNvSpPr>
          <p:nvPr/>
        </p:nvSpPr>
        <p:spPr bwMode="auto">
          <a:xfrm>
            <a:off x="2483768" y="4587279"/>
            <a:ext cx="55721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zh-CN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Sedadlo lze doplnit reklamním billboardem a zvýšit </a:t>
            </a:r>
          </a:p>
          <a:p>
            <a:r>
              <a:rPr lang="cs-CZ" altLang="zh-CN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tak ekonomický přínos provozovateli zařízení</a:t>
            </a:r>
            <a:r>
              <a:rPr lang="zh-CN" altLang="en-US" sz="2000" dirty="0" smtClean="0">
                <a:solidFill>
                  <a:schemeClr val="bg1"/>
                </a:solidFill>
                <a:latin typeface="Calibri" pitchFamily="34" charset="0"/>
              </a:rPr>
              <a:t>。</a:t>
            </a:r>
            <a:endParaRPr lang="zh-CN" alt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C:\Users\thinkpad\Desktop\sdgsdgsfd.bmp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3" y="551015"/>
            <a:ext cx="9144033" cy="449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inkpad\Pictures\体育场座椅问题\res02_attpic_brie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7688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467544" y="482823"/>
            <a:ext cx="43576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zh-CN" sz="3200" b="1" dirty="0" smtClean="0">
                <a:latin typeface="Arial Black" panose="020B0A04020102020204" pitchFamily="34" charset="0"/>
                <a:ea typeface="黑体" pitchFamily="2" charset="-122"/>
              </a:rPr>
              <a:t>Řádění </a:t>
            </a:r>
            <a:r>
              <a:rPr lang="cs-CZ" altLang="zh-CN" sz="3200" b="1" dirty="0" err="1" smtClean="0">
                <a:latin typeface="Arial Black" panose="020B0A04020102020204" pitchFamily="34" charset="0"/>
                <a:ea typeface="黑体" pitchFamily="2" charset="-122"/>
              </a:rPr>
              <a:t>rowdies</a:t>
            </a:r>
            <a:endParaRPr lang="zh-CN" altLang="en-US" sz="3200" b="1" dirty="0">
              <a:latin typeface="Arial Black" panose="020B0A04020102020204" pitchFamily="34" charset="0"/>
              <a:ea typeface="黑体" pitchFamily="2" charset="-122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74" y="31988"/>
            <a:ext cx="4781526" cy="57181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C:\Users\thinkpad\Desktop\sdgsdgsfd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30432" y="351823"/>
            <a:ext cx="7083165" cy="500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C:\Users\thinkpad\Desktop\sdgsdgsfd.bmp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30432" y="352288"/>
            <a:ext cx="7083165" cy="500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C:\Users\thinkpad\Desktop\sdgsdgsfd.bm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031090" y="352288"/>
            <a:ext cx="7081848" cy="500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C:\Users\thinkpad\Desktop\sdgsdgsfd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644775"/>
            <a:ext cx="44148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4" descr="C:\Users\thinkpad\Desktop\dfsfs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506413"/>
            <a:ext cx="2071687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2" descr="C:\Users\thinkpad\Desktop\sdfsdfs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63" y="508000"/>
            <a:ext cx="2071687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Box 6"/>
          <p:cNvSpPr txBox="1">
            <a:spLocks noChangeArrowheads="1"/>
          </p:cNvSpPr>
          <p:nvPr/>
        </p:nvSpPr>
        <p:spPr bwMode="auto">
          <a:xfrm rot="16200000">
            <a:off x="6136442" y="-865594"/>
            <a:ext cx="166199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 algn="ctr"/>
            <a:r>
              <a:rPr lang="cs-CZ" altLang="zh-CN" sz="3200" dirty="0" smtClean="0">
                <a:solidFill>
                  <a:schemeClr val="bg1"/>
                </a:solidFill>
                <a:latin typeface="Arial Black" panose="020B0A04020102020204" pitchFamily="34" charset="0"/>
                <a:ea typeface="黑体" pitchFamily="2" charset="-122"/>
              </a:rPr>
              <a:t>Vyhoví každému požadavku na stadionu</a:t>
            </a:r>
            <a:endParaRPr lang="zh-CN" altLang="en-US" sz="3200" dirty="0">
              <a:solidFill>
                <a:schemeClr val="bg1"/>
              </a:solidFill>
              <a:latin typeface="Arial Black" panose="020B0A04020102020204" pitchFamily="34" charset="0"/>
              <a:ea typeface="黑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1" y="2859087"/>
            <a:ext cx="3028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altLang="zh-CN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Řada </a:t>
            </a:r>
            <a:r>
              <a:rPr lang="en-US" altLang="zh-CN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DIAMOND </a:t>
            </a:r>
            <a:r>
              <a:rPr lang="cs-CZ" altLang="zh-CN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může být v provedení pevného , sklopného, čalouněného sedadla pro odlišení požadavků diváckých sektorů standardních, klubových nebo i VIP  a přitom dodržovat jednotný styl provedení diváckých systémů.</a:t>
            </a:r>
            <a:endParaRPr lang="zh-CN" alt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C:\Users\thinkpad\Desktop\xcvxcxcvxcvx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74665"/>
            <a:ext cx="3733800" cy="2813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9634" name="Picture 3" descr="C:\Users\thinkpad\Desktop\DSC_0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501650"/>
            <a:ext cx="3898900" cy="27860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9636" name="TextBox 6"/>
          <p:cNvSpPr txBox="1">
            <a:spLocks noChangeArrowheads="1"/>
          </p:cNvSpPr>
          <p:nvPr/>
        </p:nvSpPr>
        <p:spPr bwMode="auto">
          <a:xfrm>
            <a:off x="6084168" y="3873471"/>
            <a:ext cx="192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ea typeface="黑体" pitchFamily="2" charset="-122"/>
                <a:cs typeface="Arial" pitchFamily="34" charset="0"/>
              </a:rPr>
              <a:t>Barevné řešení</a:t>
            </a:r>
            <a:endParaRPr lang="zh-CN" altLang="en-US" sz="2000" dirty="0">
              <a:solidFill>
                <a:schemeClr val="bg1"/>
              </a:solidFill>
              <a:latin typeface="Arial" pitchFamily="34" charset="0"/>
              <a:ea typeface="黑体" pitchFamily="2" charset="-122"/>
              <a:cs typeface="Arial" pitchFamily="34" charset="0"/>
            </a:endParaRPr>
          </a:p>
        </p:txBody>
      </p:sp>
      <p:sp>
        <p:nvSpPr>
          <p:cNvPr id="69637" name="TextBox 7"/>
          <p:cNvSpPr txBox="1">
            <a:spLocks noChangeArrowheads="1"/>
          </p:cNvSpPr>
          <p:nvPr/>
        </p:nvSpPr>
        <p:spPr bwMode="auto">
          <a:xfrm>
            <a:off x="571501" y="4859338"/>
            <a:ext cx="83582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zh-CN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tauSEATING</a:t>
            </a:r>
            <a:r>
              <a:rPr lang="cs-CZ" altLang="zh-CN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může nabídnout širokou škálu barevných odstínů. </a:t>
            </a:r>
            <a:endParaRPr lang="zh-CN" alt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5" y="3507169"/>
            <a:ext cx="5082818" cy="129613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C:\Users\thinkpad\Desktop\dfdh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TextBox 4"/>
          <p:cNvSpPr txBox="1">
            <a:spLocks noChangeArrowheads="1"/>
          </p:cNvSpPr>
          <p:nvPr/>
        </p:nvSpPr>
        <p:spPr bwMode="auto">
          <a:xfrm>
            <a:off x="5929312" y="3216275"/>
            <a:ext cx="289115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edadlo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DIAMOND </a:t>
            </a:r>
            <a:r>
              <a:rPr lang="cs-CZ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lze doplnit o celou škálu příslušenství jako jsou držáky na nápoj, reklamní </a:t>
            </a:r>
            <a:r>
              <a:rPr lang="cs-CZ" altLang="zh-CN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stickery</a:t>
            </a:r>
            <a:r>
              <a:rPr lang="cs-CZ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, područky, tablety za účelem kombinací pro splnění nejnáročnějších požadavků</a:t>
            </a:r>
            <a:r>
              <a:rPr lang="en-US" altLang="zh-CN" dirty="0" smtClean="0">
                <a:latin typeface="Calibri" pitchFamily="34" charset="0"/>
              </a:rPr>
              <a:t>.</a:t>
            </a:r>
            <a:endParaRPr lang="zh-CN" altLang="en-US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728" y="287319"/>
            <a:ext cx="2428892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300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7001">
                      <a:srgbClr val="E6E6E6"/>
                    </a:gs>
                    <a:gs pos="32001">
                      <a:srgbClr val="7D8496"/>
                    </a:gs>
                    <a:gs pos="47000">
                      <a:srgbClr val="E6E6E6"/>
                    </a:gs>
                    <a:gs pos="85001">
                      <a:srgbClr val="7D8496"/>
                    </a:gs>
                    <a:gs pos="100000">
                      <a:srgbClr val="E6E6E6"/>
                    </a:gs>
                  </a:gsLst>
                  <a:lin ang="16200000" scaled="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黑体" pitchFamily="49" charset="-122"/>
                <a:ea typeface="黑体" pitchFamily="49" charset="-122"/>
              </a:rPr>
              <a:t>5</a:t>
            </a:r>
            <a:endParaRPr lang="zh-CN" altLang="en-US" sz="30000" b="1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16200000" scaled="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3970" name="TextBox 6"/>
          <p:cNvSpPr txBox="1">
            <a:spLocks noChangeArrowheads="1"/>
          </p:cNvSpPr>
          <p:nvPr/>
        </p:nvSpPr>
        <p:spPr bwMode="auto">
          <a:xfrm>
            <a:off x="4214810" y="2001831"/>
            <a:ext cx="35719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zh-CN" sz="66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Typické </a:t>
            </a:r>
          </a:p>
          <a:p>
            <a:r>
              <a:rPr lang="cs-CZ" altLang="zh-CN" sz="6600" dirty="0" smtClean="0">
                <a:solidFill>
                  <a:schemeClr val="bg1"/>
                </a:solidFill>
                <a:latin typeface="方正大黑简体"/>
                <a:ea typeface="方正大黑简体"/>
                <a:cs typeface="方正大黑简体"/>
              </a:rPr>
              <a:t>projekty</a:t>
            </a:r>
            <a:endParaRPr lang="zh-CN" altLang="en-US" sz="6600" dirty="0">
              <a:solidFill>
                <a:schemeClr val="bg1"/>
              </a:solidFill>
              <a:latin typeface="方正大黑简体"/>
              <a:ea typeface="方正大黑简体"/>
              <a:cs typeface="方正大黑简体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3" descr="C:\Users\thinkpad\Desktop\深圳大运中心体育场(大运会田径比赛场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C:\Users\thinkpad\Desktop\DSC_01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3" descr="C:\Users\thinkpad\Desktop\体育馆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3"/>
          <p:cNvSpPr txBox="1">
            <a:spLocks noChangeArrowheads="1"/>
          </p:cNvSpPr>
          <p:nvPr/>
        </p:nvSpPr>
        <p:spPr bwMode="auto">
          <a:xfrm>
            <a:off x="857250" y="573088"/>
            <a:ext cx="778668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Tak co s tím 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….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To co potřebujete není jen sedadlo</a:t>
            </a:r>
            <a:r>
              <a:rPr lang="zh-CN" altLang="en-US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，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To co potřebujete je</a:t>
            </a:r>
            <a:r>
              <a:rPr lang="en-US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….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r>
              <a:rPr lang="cs-CZ" altLang="zh-CN" sz="36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</a:t>
            </a:r>
            <a:r>
              <a:rPr lang="cs-CZ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Bezpečnost</a:t>
            </a:r>
            <a:r>
              <a:rPr lang="zh-CN" alt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、</a:t>
            </a:r>
            <a:r>
              <a:rPr lang="cs-CZ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pevnost</a:t>
            </a:r>
            <a:r>
              <a:rPr lang="zh-CN" altLang="en-US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、</a:t>
            </a:r>
            <a:r>
              <a:rPr lang="cs-CZ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komfort</a:t>
            </a:r>
          </a:p>
          <a:p>
            <a:r>
              <a:rPr lang="cs-CZ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                  </a:t>
            </a:r>
            <a:r>
              <a:rPr lang="en-US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a </a:t>
            </a:r>
            <a:r>
              <a:rPr lang="cs-CZ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odolnost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C:\Users\thinkpad\Desktop\DSC_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C:\Users\thinkpad\Desktop\DSC_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thinkpad\Desktop\贵宾席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C:\Users\thinkpad\Desktop\sdgfsd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C:\Users\thinkpad\Desktop\fg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C:\Users\thinkpad\Desktop\DSC_0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C:\Users\thinkpad\Desktop\ffgf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C:\Users\thinkpad\Desktop\fdgdfg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C:\Users\thinkpad\Desktop\sdfsdfsdfsdf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352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C:\Users\thinkpad\Desktop\dfgdffgh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4"/>
          <p:cNvSpPr txBox="1">
            <a:spLocks noChangeArrowheads="1"/>
          </p:cNvSpPr>
          <p:nvPr/>
        </p:nvSpPr>
        <p:spPr bwMode="auto">
          <a:xfrm>
            <a:off x="899592" y="986879"/>
            <a:ext cx="77866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Sedadlo , které Vám nyní  nabídneme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pPr algn="ctr"/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pPr algn="ctr"/>
            <a:r>
              <a:rPr lang="cs-CZ" altLang="zh-CN" sz="3200" dirty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n</a:t>
            </a:r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ejen vyhoví Vašemu požadavku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pPr algn="ctr"/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pPr algn="ctr"/>
            <a:r>
              <a:rPr lang="cs-CZ" altLang="zh-CN" sz="3200" dirty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a</a:t>
            </a:r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navíc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pPr algn="ctr"/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pPr algn="ctr"/>
            <a:r>
              <a:rPr lang="cs-CZ" altLang="zh-CN" sz="3200" dirty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</a:t>
            </a:r>
            <a:r>
              <a:rPr lang="cs-CZ" altLang="zh-CN" sz="32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plní více než jen Vaše představy</a:t>
            </a:r>
            <a:endParaRPr lang="en-US" altLang="zh-CN" sz="32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  <a:p>
            <a:endParaRPr lang="en-US" altLang="zh-CN" sz="32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C:\Users\thinkpad\Desktop\sdfsdsds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267743" y="1346919"/>
            <a:ext cx="4286250" cy="2643188"/>
          </a:xfrm>
          <a:prstGeom prst="roundRect">
            <a:avLst>
              <a:gd name="adj" fmla="val 4418"/>
            </a:avLst>
          </a:prstGeom>
          <a:solidFill>
            <a:schemeClr val="bg1">
              <a:lumMod val="75000"/>
            </a:schemeClr>
          </a:solidFill>
          <a:ln cmpd="sng">
            <a:solidFill>
              <a:schemeClr val="tx1"/>
            </a:solidFill>
          </a:ln>
          <a:effectLst>
            <a:outerShdw blurRad="177800" dist="1524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100355" name="副标题 2"/>
          <p:cNvSpPr txBox="1">
            <a:spLocks/>
          </p:cNvSpPr>
          <p:nvPr/>
        </p:nvSpPr>
        <p:spPr bwMode="auto">
          <a:xfrm>
            <a:off x="1143000" y="4359275"/>
            <a:ext cx="64008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cs-CZ" altLang="zh-CN" sz="14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cs-CZ" altLang="zh-CN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tauSEATING</a:t>
            </a:r>
            <a:r>
              <a:rPr lang="cs-CZ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s.r.o</a:t>
            </a:r>
            <a:r>
              <a:rPr lang="cs-CZ" altLang="zh-CN" sz="14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.</a:t>
            </a:r>
            <a:r>
              <a:rPr lang="en-US" altLang="zh-CN" sz="1400" dirty="0" smtClean="0">
                <a:solidFill>
                  <a:schemeClr val="bg1"/>
                </a:solidFill>
                <a:latin typeface="黑体" pitchFamily="2" charset="-122"/>
                <a:ea typeface="黑体" pitchFamily="2" charset="-122"/>
              </a:rPr>
              <a:t> </a:t>
            </a:r>
            <a:endParaRPr lang="en-US" altLang="zh-CN" sz="1400" dirty="0">
              <a:solidFill>
                <a:schemeClr val="bg1"/>
              </a:solidFill>
              <a:latin typeface="黑体" pitchFamily="2" charset="-122"/>
              <a:ea typeface="黑体" pitchFamily="2" charset="-122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en-US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www.</a:t>
            </a:r>
            <a:r>
              <a:rPr lang="cs-CZ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tau</a:t>
            </a:r>
            <a:r>
              <a:rPr lang="en-US" altLang="zh-CN" sz="1400" dirty="0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.</a:t>
            </a:r>
            <a:r>
              <a:rPr lang="cs-CZ" altLang="zh-CN" sz="1400" dirty="0" err="1" smtClean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cz</a:t>
            </a:r>
            <a:endParaRPr lang="zh-CN" altLang="en-US" sz="1400" dirty="0">
              <a:solidFill>
                <a:schemeClr val="bg1"/>
              </a:solidFill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62943"/>
            <a:ext cx="2379840" cy="1055916"/>
          </a:xfrm>
          <a:prstGeom prst="rect">
            <a:avLst/>
          </a:prstGeom>
        </p:spPr>
      </p:pic>
      <p:sp>
        <p:nvSpPr>
          <p:cNvPr id="6" name="圆角矩形 3"/>
          <p:cNvSpPr/>
          <p:nvPr/>
        </p:nvSpPr>
        <p:spPr>
          <a:xfrm>
            <a:off x="2306017" y="2452489"/>
            <a:ext cx="4074765" cy="432048"/>
          </a:xfrm>
          <a:prstGeom prst="roundRect">
            <a:avLst>
              <a:gd name="adj" fmla="val 4418"/>
            </a:avLst>
          </a:prstGeom>
          <a:solidFill>
            <a:schemeClr val="bg1">
              <a:lumMod val="75000"/>
            </a:schemeClr>
          </a:solidFill>
          <a:ln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zh-CN" sz="2800" dirty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 </a:t>
            </a:r>
            <a:r>
              <a:rPr lang="cs-CZ" altLang="zh-CN" sz="2800" dirty="0" smtClean="0">
                <a:solidFill>
                  <a:srgbClr val="FFFF00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SEATING 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795383"/>
              </p:ext>
            </p:extLst>
          </p:nvPr>
        </p:nvGraphicFramePr>
        <p:xfrm>
          <a:off x="2843808" y="3010412"/>
          <a:ext cx="3356747" cy="293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DRAW" r:id="rId4" imgW="5121673" imgH="447261" progId="CorelDRAW.Graphic.12">
                  <p:embed/>
                </p:oleObj>
              </mc:Choice>
              <mc:Fallback>
                <p:oleObj name="CorelDRAW" r:id="rId4" imgW="5121673" imgH="447261" progId="CorelDRAW.Graphic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43808" y="3010412"/>
                        <a:ext cx="3356747" cy="293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组合 9"/>
          <p:cNvGrpSpPr>
            <a:grpSpLocks/>
          </p:cNvGrpSpPr>
          <p:nvPr/>
        </p:nvGrpSpPr>
        <p:grpSpPr bwMode="auto">
          <a:xfrm>
            <a:off x="2143125" y="2216150"/>
            <a:ext cx="5021163" cy="952500"/>
            <a:chOff x="2571736" y="2216145"/>
            <a:chExt cx="5021197" cy="953030"/>
          </a:xfrm>
        </p:grpSpPr>
        <p:sp>
          <p:nvSpPr>
            <p:cNvPr id="5" name="标题 1"/>
            <p:cNvSpPr txBox="1">
              <a:spLocks/>
            </p:cNvSpPr>
            <p:nvPr/>
          </p:nvSpPr>
          <p:spPr>
            <a:xfrm>
              <a:off x="2571736" y="2216145"/>
              <a:ext cx="4000528" cy="9530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Aft>
                  <a:spcPts val="0"/>
                </a:spcAft>
                <a:defRPr/>
              </a:pPr>
              <a:r>
                <a:rPr lang="en-US" altLang="zh-CN" sz="6600" dirty="0" smtClean="0">
                  <a:gradFill flip="none" rotWithShape="1">
                    <a:gsLst>
                      <a:gs pos="0">
                        <a:schemeClr val="bg1">
                          <a:lumMod val="50000"/>
                        </a:schemeClr>
                      </a:gs>
                      <a:gs pos="64999">
                        <a:srgbClr val="F0EBD5"/>
                      </a:gs>
                      <a:gs pos="100000">
                        <a:srgbClr val="D1C39F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大黑简体" pitchFamily="65" charset="-122"/>
                  <a:ea typeface="方正大黑简体" pitchFamily="65" charset="-122"/>
                  <a:cs typeface="+mj-cs"/>
                </a:rPr>
                <a:t>Diamond </a:t>
              </a:r>
              <a:endParaRPr lang="zh-CN" altLang="en-US" sz="6600" dirty="0"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64999">
                      <a:srgbClr val="F0EBD5"/>
                    </a:gs>
                    <a:gs pos="100000">
                      <a:srgbClr val="D1C39F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65" charset="-122"/>
                <a:ea typeface="方正大黑简体" pitchFamily="65" charset="-122"/>
                <a:cs typeface="+mj-cs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6500826" y="2287622"/>
              <a:ext cx="1071587" cy="857729"/>
            </a:xfrm>
            <a:prstGeom prst="roundRect">
              <a:avLst/>
            </a:pr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1508" name="TextBox 8"/>
            <p:cNvSpPr txBox="1">
              <a:spLocks noChangeArrowheads="1"/>
            </p:cNvSpPr>
            <p:nvPr/>
          </p:nvSpPr>
          <p:spPr bwMode="auto">
            <a:xfrm>
              <a:off x="6664222" y="2501897"/>
              <a:ext cx="928711" cy="369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b="1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黑体" pitchFamily="2" charset="-122"/>
                  <a:cs typeface="Arial" panose="020B0604020202020204" pitchFamily="34" charset="0"/>
                </a:rPr>
                <a:t>Serie</a:t>
              </a:r>
              <a:endPara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thinkpad\Desktop\sdsdfss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7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4716016" y="655182"/>
            <a:ext cx="531358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6600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Diamond</a:t>
            </a:r>
            <a:r>
              <a:rPr lang="zh-CN" altLang="en-US" sz="4800" dirty="0" smtClean="0">
                <a:latin typeface="Arial" panose="020B0604020202020204" pitchFamily="34" charset="0"/>
                <a:ea typeface="黑体" pitchFamily="2" charset="-122"/>
                <a:cs typeface="Arial" panose="020B0604020202020204" pitchFamily="34" charset="0"/>
              </a:rPr>
              <a:t>  </a:t>
            </a:r>
            <a:endParaRPr lang="zh-CN" altLang="en-US" sz="4800" dirty="0">
              <a:latin typeface="Arial" panose="020B0604020202020204" pitchFamily="34" charset="0"/>
              <a:ea typeface="黑体" pitchFamily="2" charset="-122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100392" y="770701"/>
            <a:ext cx="427038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Calibri" pitchFamily="34" charset="0"/>
              </a:rPr>
              <a:t>TM</a:t>
            </a:r>
            <a:endParaRPr lang="zh-CN" altLang="en-US" sz="1400" dirty="0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09736" y="4877052"/>
            <a:ext cx="3450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Patent No.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201130268490.0</a:t>
            </a:r>
            <a:r>
              <a:rPr lang="en-US" altLang="zh-CN" dirty="0" smtClean="0">
                <a:latin typeface="宋体" pitchFamily="2" charset="-122"/>
                <a:ea typeface="宋体" pitchFamily="2" charset="-122"/>
              </a:rPr>
              <a:t>  </a:t>
            </a:r>
          </a:p>
          <a:p>
            <a:endParaRPr lang="zh-CN" altLang="en-US" dirty="0">
              <a:latin typeface="Calibri" pitchFamily="34" charset="0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500052" y="4289384"/>
            <a:ext cx="8072464" cy="555625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zh-CN" sz="2800" dirty="0" smtClean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Or</a:t>
            </a:r>
            <a:r>
              <a:rPr lang="cs-CZ" altLang="zh-CN" sz="2800" dirty="0" err="1" smtClean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iginálně</a:t>
            </a:r>
            <a:r>
              <a:rPr lang="cs-CZ" altLang="zh-CN" sz="2800" dirty="0" smtClean="0"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navržený patentovaný tvar</a:t>
            </a:r>
            <a:endParaRPr lang="zh-CN" altLang="en-US" sz="2800" dirty="0"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3892402" y="1501765"/>
            <a:ext cx="5072086" cy="200025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Elegantní </a:t>
            </a:r>
            <a:r>
              <a:rPr lang="cs-CZ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design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cs-CZ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pro</a:t>
            </a:r>
            <a:r>
              <a:rPr lang="en-US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 </a:t>
            </a:r>
            <a:r>
              <a:rPr lang="cs-CZ" altLang="zh-CN" sz="3600" dirty="0" smtClean="0">
                <a:solidFill>
                  <a:srgbClr val="FF0000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stadion budoucnosti</a:t>
            </a:r>
            <a:endParaRPr lang="zh-CN" altLang="en-US" sz="3600" dirty="0">
              <a:solidFill>
                <a:srgbClr val="FF0000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4691</TotalTime>
  <Words>886</Words>
  <Application>Microsoft Office PowerPoint</Application>
  <PresentationFormat>Vlastní</PresentationFormat>
  <Paragraphs>146</Paragraphs>
  <Slides>71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3" baseType="lpstr">
      <vt:lpstr>Office 主题</vt:lpstr>
      <vt:lpstr>CorelDRAW</vt:lpstr>
      <vt:lpstr>STADIONOVÁ  SEDADLA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Windows 用户</dc:creator>
  <cp:lastModifiedBy>Otto Hofmann</cp:lastModifiedBy>
  <cp:revision>373</cp:revision>
  <dcterms:created xsi:type="dcterms:W3CDTF">2012-10-28T15:11:37Z</dcterms:created>
  <dcterms:modified xsi:type="dcterms:W3CDTF">2015-04-17T16:47:23Z</dcterms:modified>
</cp:coreProperties>
</file>